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342" r:id="rId2"/>
    <p:sldId id="257" r:id="rId3"/>
    <p:sldId id="259" r:id="rId4"/>
    <p:sldId id="343" r:id="rId5"/>
    <p:sldId id="344" r:id="rId6"/>
    <p:sldId id="260" r:id="rId7"/>
    <p:sldId id="261" r:id="rId8"/>
    <p:sldId id="262" r:id="rId9"/>
    <p:sldId id="263" r:id="rId10"/>
    <p:sldId id="267" r:id="rId11"/>
    <p:sldId id="264"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258"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57" y="-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620836-7BDC-499D-A5E6-E41013EBEC58}" type="datetimeFigureOut">
              <a:rPr lang="en-US" smtClean="0"/>
              <a:t>5/14/2014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AD8A3C-B0EF-4A05-B343-F4A348E6C4C3}" type="slidenum">
              <a:rPr lang="en-US" smtClean="0"/>
              <a:t>‹#›</a:t>
            </a:fld>
            <a:endParaRPr lang="en-US" dirty="0"/>
          </a:p>
        </p:txBody>
      </p:sp>
    </p:spTree>
    <p:extLst>
      <p:ext uri="{BB962C8B-B14F-4D97-AF65-F5344CB8AC3E}">
        <p14:creationId xmlns:p14="http://schemas.microsoft.com/office/powerpoint/2010/main" val="3597080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 electron microscopy below demonstrates how microbial cellulose is nearly identical to the body’s own tissue. The spaghetti-like network of fibers found in our collagen is indistinguishable from the microbial cellulose found in Dermafill. It is for this reason that Dermafill exhibits its exclusive properties and works unlike any other dressing. Microbial cellulose creates a scaffold like the body’s own tissue which allows for the migration of healing cells across the entire bed of the wound. The unique structure also has a pore size equal to the skin assuring proper moisture content in the wound while allowing oxygen to penetrate the dressing at the same time as it protects the wound from bacteria.</a:t>
            </a:r>
            <a:endParaRPr lang="en-US" dirty="0"/>
          </a:p>
        </p:txBody>
      </p:sp>
      <p:sp>
        <p:nvSpPr>
          <p:cNvPr id="4" name="Slide Number Placeholder 3"/>
          <p:cNvSpPr>
            <a:spLocks noGrp="1"/>
          </p:cNvSpPr>
          <p:nvPr>
            <p:ph type="sldNum" sz="quarter" idx="10"/>
          </p:nvPr>
        </p:nvSpPr>
        <p:spPr/>
        <p:txBody>
          <a:bodyPr/>
          <a:lstStyle/>
          <a:p>
            <a:fld id="{7EAD8A3C-B0EF-4A05-B343-F4A348E6C4C3}" type="slidenum">
              <a:rPr lang="en-US" smtClean="0"/>
              <a:t>85</a:t>
            </a:fld>
            <a:endParaRPr lang="en-US" dirty="0"/>
          </a:p>
        </p:txBody>
      </p:sp>
    </p:spTree>
    <p:extLst>
      <p:ext uri="{BB962C8B-B14F-4D97-AF65-F5344CB8AC3E}">
        <p14:creationId xmlns:p14="http://schemas.microsoft.com/office/powerpoint/2010/main" val="200775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2429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28392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166757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313824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2778516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400543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1422064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320469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98372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404814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8875FE-BBB5-4589-A0B1-D505943F3798}" type="datetimeFigureOut">
              <a:rPr lang="en-US" smtClean="0"/>
              <a:t>5/14/2014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1C7EBC-B9D2-4D88-8E82-0C135D85D32A}" type="slidenum">
              <a:rPr lang="en-US" smtClean="0"/>
              <a:t>‹#›</a:t>
            </a:fld>
            <a:endParaRPr lang="en-US" dirty="0"/>
          </a:p>
        </p:txBody>
      </p:sp>
    </p:spTree>
    <p:extLst>
      <p:ext uri="{BB962C8B-B14F-4D97-AF65-F5344CB8AC3E}">
        <p14:creationId xmlns:p14="http://schemas.microsoft.com/office/powerpoint/2010/main" val="120422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875FE-BBB5-4589-A0B1-D505943F3798}" type="datetimeFigureOut">
              <a:rPr lang="en-US" smtClean="0"/>
              <a:t>5/14/2014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C7EBC-B9D2-4D88-8E82-0C135D85D32A}" type="slidenum">
              <a:rPr lang="en-US" smtClean="0"/>
              <a:t>‹#›</a:t>
            </a:fld>
            <a:endParaRPr lang="en-US" dirty="0"/>
          </a:p>
        </p:txBody>
      </p:sp>
    </p:spTree>
    <p:extLst>
      <p:ext uri="{BB962C8B-B14F-4D97-AF65-F5344CB8AC3E}">
        <p14:creationId xmlns:p14="http://schemas.microsoft.com/office/powerpoint/2010/main" val="17147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cs typeface="Sakkal Majalla" pitchFamily="2" charset="-78"/>
              </a:rPr>
              <a:t>Derma</a:t>
            </a:r>
            <a:r>
              <a:rPr lang="en-US" sz="6000" i="1" dirty="0" smtClean="0">
                <a:solidFill>
                  <a:srgbClr val="FF0000"/>
                </a:solidFill>
                <a:latin typeface="Times New Roman" pitchFamily="18" charset="0"/>
                <a:cs typeface="Times New Roman" pitchFamily="18" charset="0"/>
              </a:rPr>
              <a:t>f</a:t>
            </a:r>
            <a:r>
              <a:rPr lang="en-US" sz="6000" dirty="0" smtClean="0">
                <a:solidFill>
                  <a:srgbClr val="FF0000"/>
                </a:solidFill>
                <a:cs typeface="Times New Roman" pitchFamily="18" charset="0"/>
              </a:rPr>
              <a:t>ill®</a:t>
            </a:r>
            <a:r>
              <a:rPr lang="en-US" dirty="0" smtClean="0">
                <a:solidFill>
                  <a:schemeClr val="accent1"/>
                </a:solidFill>
              </a:rPr>
              <a:t> </a:t>
            </a:r>
            <a:r>
              <a:rPr lang="en-US" sz="3200" dirty="0" smtClean="0">
                <a:solidFill>
                  <a:schemeClr val="accent1"/>
                </a:solidFill>
              </a:rPr>
              <a:t>by</a:t>
            </a:r>
            <a:r>
              <a:rPr lang="en-US" dirty="0" smtClean="0">
                <a:solidFill>
                  <a:schemeClr val="accent1"/>
                </a:solidFill>
              </a:rPr>
              <a:t> Paradigm Medical</a:t>
            </a:r>
            <a:endParaRPr lang="en-US" dirty="0">
              <a:solidFill>
                <a:schemeClr val="accent1"/>
              </a:solidFill>
            </a:endParaRPr>
          </a:p>
        </p:txBody>
      </p:sp>
      <p:sp>
        <p:nvSpPr>
          <p:cNvPr id="3" name="Content Placeholder 2"/>
          <p:cNvSpPr>
            <a:spLocks noGrp="1"/>
          </p:cNvSpPr>
          <p:nvPr>
            <p:ph idx="1"/>
          </p:nvPr>
        </p:nvSpPr>
        <p:spPr/>
        <p:txBody>
          <a:bodyPr/>
          <a:lstStyle/>
          <a:p>
            <a:pPr marL="0" indent="0">
              <a:buNone/>
            </a:pPr>
            <a:r>
              <a:rPr lang="en-US" dirty="0" smtClean="0"/>
              <a:t>Nature’s way of healing wounds!</a:t>
            </a:r>
            <a:endParaRPr lang="en-US" dirty="0"/>
          </a:p>
        </p:txBody>
      </p:sp>
      <p:pic>
        <p:nvPicPr>
          <p:cNvPr id="102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605" b="99798" l="94" r="100000"/>
                    </a14:imgEffect>
                    <a14:imgEffect>
                      <a14:brightnessContrast bright="33000" contrast="67000"/>
                    </a14:imgEffect>
                  </a14:imgLayer>
                </a14:imgProps>
              </a:ext>
              <a:ext uri="{28A0092B-C50C-407E-A947-70E740481C1C}">
                <a14:useLocalDpi xmlns:a14="http://schemas.microsoft.com/office/drawing/2010/main" val="0"/>
              </a:ext>
            </a:extLst>
          </a:blip>
          <a:srcRect/>
          <a:stretch>
            <a:fillRect/>
          </a:stretch>
        </p:blipFill>
        <p:spPr bwMode="auto">
          <a:xfrm>
            <a:off x="609600" y="2590800"/>
            <a:ext cx="2781300" cy="3505200"/>
          </a:xfrm>
          <a:prstGeom prst="rect">
            <a:avLst/>
          </a:prstGeom>
          <a:noFill/>
          <a:ln>
            <a:noFill/>
          </a:ln>
        </p:spPr>
      </p:pic>
      <p:sp>
        <p:nvSpPr>
          <p:cNvPr id="4" name="TextBox 3"/>
          <p:cNvSpPr txBox="1"/>
          <p:nvPr/>
        </p:nvSpPr>
        <p:spPr>
          <a:xfrm>
            <a:off x="4191000" y="2514600"/>
            <a:ext cx="3810000" cy="4247317"/>
          </a:xfrm>
          <a:prstGeom prst="rect">
            <a:avLst/>
          </a:prstGeom>
          <a:noFill/>
        </p:spPr>
        <p:txBody>
          <a:bodyPr wrap="square" rtlCol="0">
            <a:spAutoFit/>
          </a:bodyPr>
          <a:lstStyle/>
          <a:p>
            <a:r>
              <a:rPr lang="en-US" dirty="0" smtClean="0"/>
              <a:t>Reduces healing time</a:t>
            </a:r>
          </a:p>
          <a:p>
            <a:endParaRPr lang="en-US" dirty="0" smtClean="0"/>
          </a:p>
          <a:p>
            <a:r>
              <a:rPr lang="en-US" dirty="0" smtClean="0"/>
              <a:t>Controls pain</a:t>
            </a:r>
          </a:p>
          <a:p>
            <a:endParaRPr lang="en-US" dirty="0" smtClean="0"/>
          </a:p>
          <a:p>
            <a:r>
              <a:rPr lang="en-US" dirty="0" smtClean="0"/>
              <a:t>Bacteriostatic</a:t>
            </a:r>
          </a:p>
          <a:p>
            <a:endParaRPr lang="en-US" dirty="0" smtClean="0"/>
          </a:p>
          <a:p>
            <a:r>
              <a:rPr lang="en-US" dirty="0" smtClean="0"/>
              <a:t>Single-application</a:t>
            </a:r>
          </a:p>
          <a:p>
            <a:endParaRPr lang="en-US" dirty="0" smtClean="0"/>
          </a:p>
          <a:p>
            <a:r>
              <a:rPr lang="en-US" dirty="0" smtClean="0"/>
              <a:t>Transparent dressing</a:t>
            </a:r>
          </a:p>
          <a:p>
            <a:endParaRPr lang="en-US" dirty="0" smtClean="0"/>
          </a:p>
          <a:p>
            <a:r>
              <a:rPr lang="en-US" dirty="0" smtClean="0"/>
              <a:t>No secondary dressing required</a:t>
            </a:r>
          </a:p>
          <a:p>
            <a:endParaRPr lang="en-US" dirty="0" smtClean="0"/>
          </a:p>
          <a:p>
            <a:r>
              <a:rPr lang="en-US" dirty="0" smtClean="0"/>
              <a:t>Easy to apply</a:t>
            </a:r>
          </a:p>
          <a:p>
            <a:endParaRPr lang="en-US" dirty="0" smtClean="0"/>
          </a:p>
          <a:p>
            <a:r>
              <a:rPr lang="en-US" dirty="0" smtClean="0"/>
              <a:t>Cost-effective</a:t>
            </a:r>
            <a:endParaRPr lang="en-US" dirty="0"/>
          </a:p>
        </p:txBody>
      </p:sp>
    </p:spTree>
    <p:extLst>
      <p:ext uri="{BB962C8B-B14F-4D97-AF65-F5344CB8AC3E}">
        <p14:creationId xmlns:p14="http://schemas.microsoft.com/office/powerpoint/2010/main" val="240798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60 Y/O Female – Run Over By Jeep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514600"/>
            <a:ext cx="4572000" cy="3429000"/>
          </a:xfrm>
        </p:spPr>
      </p:pic>
      <p:sp>
        <p:nvSpPr>
          <p:cNvPr id="6" name="TextBox 5"/>
          <p:cNvSpPr txBox="1"/>
          <p:nvPr/>
        </p:nvSpPr>
        <p:spPr>
          <a:xfrm>
            <a:off x="1295400" y="1600200"/>
            <a:ext cx="6781800" cy="615553"/>
          </a:xfrm>
          <a:prstGeom prst="rect">
            <a:avLst/>
          </a:prstGeom>
          <a:noFill/>
        </p:spPr>
        <p:txBody>
          <a:bodyPr wrap="square" rtlCol="0">
            <a:spAutoFit/>
          </a:bodyPr>
          <a:lstStyle/>
          <a:p>
            <a:pPr algn="ctr"/>
            <a:r>
              <a:rPr lang="en-US" sz="1700" b="1" dirty="0" smtClean="0"/>
              <a:t>Patient developed compartment syndrome. Progressed to necrotizing fasciitis. Mixed culture Strep A and MRSA.</a:t>
            </a:r>
            <a:endParaRPr lang="en-US" sz="1700" b="1" dirty="0"/>
          </a:p>
        </p:txBody>
      </p:sp>
    </p:spTree>
    <p:extLst>
      <p:ext uri="{BB962C8B-B14F-4D97-AF65-F5344CB8AC3E}">
        <p14:creationId xmlns:p14="http://schemas.microsoft.com/office/powerpoint/2010/main" val="2615187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Before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514600"/>
            <a:ext cx="5029200" cy="3718719"/>
          </a:xfrm>
        </p:spPr>
      </p:pic>
      <p:sp>
        <p:nvSpPr>
          <p:cNvPr id="13" name="TextBox 12"/>
          <p:cNvSpPr txBox="1"/>
          <p:nvPr/>
        </p:nvSpPr>
        <p:spPr>
          <a:xfrm>
            <a:off x="914400" y="1447800"/>
            <a:ext cx="7315200" cy="615553"/>
          </a:xfrm>
          <a:prstGeom prst="rect">
            <a:avLst/>
          </a:prstGeom>
          <a:noFill/>
        </p:spPr>
        <p:txBody>
          <a:bodyPr wrap="square" rtlCol="0">
            <a:spAutoFit/>
          </a:bodyPr>
          <a:lstStyle/>
          <a:p>
            <a:pPr algn="ctr"/>
            <a:r>
              <a:rPr lang="en-US" sz="1700" b="1" dirty="0" smtClean="0"/>
              <a:t>Wound treated with surgical debridements, culture specific IV antibiotics and  Wound VAC.</a:t>
            </a:r>
            <a:endParaRPr lang="en-US" sz="1700" b="1" dirty="0"/>
          </a:p>
        </p:txBody>
      </p:sp>
    </p:spTree>
    <p:extLst>
      <p:ext uri="{BB962C8B-B14F-4D97-AF65-F5344CB8AC3E}">
        <p14:creationId xmlns:p14="http://schemas.microsoft.com/office/powerpoint/2010/main" val="2872587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2743200"/>
            <a:ext cx="4419600" cy="33147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759" y="2743200"/>
            <a:ext cx="4428930" cy="3321697"/>
          </a:xfrm>
          <a:prstGeom prst="rect">
            <a:avLst/>
          </a:prstGeom>
        </p:spPr>
      </p:pic>
      <p:sp>
        <p:nvSpPr>
          <p:cNvPr id="7" name="TextBox 6"/>
          <p:cNvSpPr txBox="1"/>
          <p:nvPr/>
        </p:nvSpPr>
        <p:spPr>
          <a:xfrm>
            <a:off x="76200" y="1526976"/>
            <a:ext cx="4419600" cy="353943"/>
          </a:xfrm>
          <a:prstGeom prst="rect">
            <a:avLst/>
          </a:prstGeom>
          <a:noFill/>
        </p:spPr>
        <p:txBody>
          <a:bodyPr wrap="square" rtlCol="0">
            <a:spAutoFit/>
          </a:bodyPr>
          <a:lstStyle/>
          <a:p>
            <a:pPr algn="ctr"/>
            <a:r>
              <a:rPr lang="en-US" sz="1700" b="1" dirty="0" smtClean="0"/>
              <a:t>Undermining successfully treated. </a:t>
            </a:r>
            <a:endParaRPr lang="en-US" sz="1700" b="1" dirty="0"/>
          </a:p>
        </p:txBody>
      </p:sp>
      <p:sp>
        <p:nvSpPr>
          <p:cNvPr id="8" name="TextBox 7"/>
          <p:cNvSpPr txBox="1"/>
          <p:nvPr/>
        </p:nvSpPr>
        <p:spPr>
          <a:xfrm>
            <a:off x="4649759" y="1540972"/>
            <a:ext cx="4428930" cy="630942"/>
          </a:xfrm>
          <a:prstGeom prst="rect">
            <a:avLst/>
          </a:prstGeom>
          <a:noFill/>
        </p:spPr>
        <p:txBody>
          <a:bodyPr wrap="square" rtlCol="0">
            <a:spAutoFit/>
          </a:bodyPr>
          <a:lstStyle/>
          <a:p>
            <a:pPr algn="ctr"/>
            <a:r>
              <a:rPr lang="en-US" dirty="0" smtClean="0">
                <a:cs typeface="Sakkal Majalla" pitchFamily="2" charset="-78"/>
              </a:rPr>
              <a:t>Derma</a:t>
            </a:r>
            <a:r>
              <a:rPr lang="en-US" i="1" dirty="0" smtClean="0">
                <a:solidFill>
                  <a:srgbClr val="FF0000"/>
                </a:solidFill>
                <a:latin typeface="Times New Roman" pitchFamily="18" charset="0"/>
                <a:cs typeface="Times New Roman" pitchFamily="18" charset="0"/>
              </a:rPr>
              <a:t>f</a:t>
            </a:r>
            <a:r>
              <a:rPr lang="en-US" dirty="0" smtClean="0">
                <a:solidFill>
                  <a:srgbClr val="FF0000"/>
                </a:solidFill>
                <a:cs typeface="Times New Roman" pitchFamily="18" charset="0"/>
              </a:rPr>
              <a:t>ill </a:t>
            </a:r>
            <a:r>
              <a:rPr lang="en-US" sz="1700" b="1" dirty="0" smtClean="0"/>
              <a:t>applied 6-13-05. Clearly allows unobstructed view of healing process.</a:t>
            </a:r>
            <a:endParaRPr lang="en-US" sz="1700" b="1" dirty="0"/>
          </a:p>
        </p:txBody>
      </p:sp>
    </p:spTree>
    <p:extLst>
      <p:ext uri="{BB962C8B-B14F-4D97-AF65-F5344CB8AC3E}">
        <p14:creationId xmlns:p14="http://schemas.microsoft.com/office/powerpoint/2010/main" val="2129458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72000" cy="3429000"/>
          </a:xfrm>
        </p:spPr>
      </p:pic>
      <p:sp>
        <p:nvSpPr>
          <p:cNvPr id="5" name="TextBox 4"/>
          <p:cNvSpPr txBox="1"/>
          <p:nvPr/>
        </p:nvSpPr>
        <p:spPr>
          <a:xfrm>
            <a:off x="609600" y="1371600"/>
            <a:ext cx="7620000" cy="877163"/>
          </a:xfrm>
          <a:prstGeom prst="rect">
            <a:avLst/>
          </a:prstGeom>
          <a:noFill/>
        </p:spPr>
        <p:txBody>
          <a:bodyPr wrap="square" rtlCol="0">
            <a:spAutoFit/>
          </a:bodyPr>
          <a:lstStyle/>
          <a:p>
            <a:pPr algn="ctr"/>
            <a:r>
              <a:rPr lang="en-US" sz="1700" b="1" dirty="0" smtClean="0"/>
              <a:t>Sealed to wound and damaged tissue only (including damaged peri-wound area). </a:t>
            </a:r>
          </a:p>
          <a:p>
            <a:pPr algn="ctr"/>
            <a:r>
              <a:rPr lang="en-US" sz="1700" b="1" dirty="0" smtClean="0"/>
              <a:t>No adhesive used. </a:t>
            </a:r>
          </a:p>
          <a:p>
            <a:pPr algn="ctr"/>
            <a:r>
              <a:rPr lang="en-US" sz="1700" b="1" dirty="0" smtClean="0"/>
              <a:t>No Pain.</a:t>
            </a:r>
            <a:endParaRPr lang="en-US" sz="1700" b="1" dirty="0"/>
          </a:p>
        </p:txBody>
      </p:sp>
    </p:spTree>
    <p:extLst>
      <p:ext uri="{BB962C8B-B14F-4D97-AF65-F5344CB8AC3E}">
        <p14:creationId xmlns:p14="http://schemas.microsoft.com/office/powerpoint/2010/main" val="208040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72000" cy="3429000"/>
          </a:xfrm>
        </p:spPr>
      </p:pic>
      <p:sp>
        <p:nvSpPr>
          <p:cNvPr id="5" name="TextBox 4"/>
          <p:cNvSpPr txBox="1"/>
          <p:nvPr/>
        </p:nvSpPr>
        <p:spPr>
          <a:xfrm>
            <a:off x="914400" y="1447800"/>
            <a:ext cx="7315200" cy="877163"/>
          </a:xfrm>
          <a:prstGeom prst="rect">
            <a:avLst/>
          </a:prstGeom>
          <a:noFill/>
        </p:spPr>
        <p:txBody>
          <a:bodyPr wrap="square" rtlCol="0">
            <a:spAutoFit/>
          </a:bodyPr>
          <a:lstStyle/>
          <a:p>
            <a:pPr algn="ctr"/>
            <a:r>
              <a:rPr lang="en-US" sz="1700" b="1" dirty="0" smtClean="0"/>
              <a:t>Cracks at stress points patched.</a:t>
            </a:r>
          </a:p>
          <a:p>
            <a:pPr algn="ctr"/>
            <a:r>
              <a:rPr lang="en-US" sz="1700" b="1" dirty="0" smtClean="0"/>
              <a:t>No signs and symptoms of infection.</a:t>
            </a:r>
          </a:p>
          <a:p>
            <a:pPr algn="ctr"/>
            <a:r>
              <a:rPr lang="en-US" sz="1700" b="1" dirty="0" smtClean="0"/>
              <a:t>No Pain.</a:t>
            </a:r>
          </a:p>
        </p:txBody>
      </p:sp>
    </p:spTree>
    <p:extLst>
      <p:ext uri="{BB962C8B-B14F-4D97-AF65-F5344CB8AC3E}">
        <p14:creationId xmlns:p14="http://schemas.microsoft.com/office/powerpoint/2010/main" val="164778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14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72000" cy="3429000"/>
          </a:xfrm>
        </p:spPr>
      </p:pic>
      <p:sp>
        <p:nvSpPr>
          <p:cNvPr id="6" name="TextBox 5"/>
          <p:cNvSpPr txBox="1"/>
          <p:nvPr/>
        </p:nvSpPr>
        <p:spPr>
          <a:xfrm>
            <a:off x="914400" y="1371600"/>
            <a:ext cx="7315200" cy="1138773"/>
          </a:xfrm>
          <a:prstGeom prst="rect">
            <a:avLst/>
          </a:prstGeom>
          <a:noFill/>
        </p:spPr>
        <p:txBody>
          <a:bodyPr wrap="square" rtlCol="0">
            <a:spAutoFit/>
          </a:bodyPr>
          <a:lstStyle/>
          <a:p>
            <a:pPr algn="ctr"/>
            <a:r>
              <a:rPr lang="en-US" sz="1700" b="1" dirty="0" smtClean="0"/>
              <a:t>No daily dressing change(s).</a:t>
            </a:r>
          </a:p>
          <a:p>
            <a:pPr algn="ctr"/>
            <a:r>
              <a:rPr lang="en-US" sz="1700" b="1" dirty="0" smtClean="0"/>
              <a:t>Patient showers daily.</a:t>
            </a:r>
          </a:p>
          <a:p>
            <a:pPr algn="ctr"/>
            <a:r>
              <a:rPr lang="en-US" sz="1700" b="1" dirty="0" smtClean="0"/>
              <a:t>No signs and symptoms of infection.</a:t>
            </a:r>
          </a:p>
          <a:p>
            <a:pPr algn="ctr"/>
            <a:r>
              <a:rPr lang="en-US" sz="1700" b="1" dirty="0" smtClean="0"/>
              <a:t>Patches present on high stress areas applied by patient at home.</a:t>
            </a:r>
          </a:p>
        </p:txBody>
      </p:sp>
    </p:spTree>
    <p:extLst>
      <p:ext uri="{BB962C8B-B14F-4D97-AF65-F5344CB8AC3E}">
        <p14:creationId xmlns:p14="http://schemas.microsoft.com/office/powerpoint/2010/main" val="3029021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dirty="0" smtClean="0"/>
              <a:t>6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19400"/>
            <a:ext cx="4572000" cy="3429000"/>
          </a:xfrm>
        </p:spPr>
      </p:pic>
      <p:sp>
        <p:nvSpPr>
          <p:cNvPr id="5" name="TextBox 4"/>
          <p:cNvSpPr txBox="1"/>
          <p:nvPr/>
        </p:nvSpPr>
        <p:spPr>
          <a:xfrm>
            <a:off x="914400" y="1524000"/>
            <a:ext cx="7315200" cy="877163"/>
          </a:xfrm>
          <a:prstGeom prst="rect">
            <a:avLst/>
          </a:prstGeom>
          <a:noFill/>
        </p:spPr>
        <p:txBody>
          <a:bodyPr wrap="square" rtlCol="0">
            <a:spAutoFit/>
          </a:bodyPr>
          <a:lstStyle/>
          <a:p>
            <a:pPr algn="ctr"/>
            <a:r>
              <a:rPr lang="en-US" sz="1700" b="1" dirty="0" smtClean="0"/>
              <a:t>Dressing changed once after application.</a:t>
            </a:r>
          </a:p>
          <a:p>
            <a:pPr algn="ctr"/>
            <a:r>
              <a:rPr lang="en-US" sz="1700" b="1" dirty="0" smtClean="0"/>
              <a:t>Patient enjoyed pain free healing without any inconvenience of daily dressing change(s).</a:t>
            </a:r>
            <a:endParaRPr lang="en-US" sz="1700" b="1" dirty="0"/>
          </a:p>
        </p:txBody>
      </p:sp>
    </p:spTree>
    <p:extLst>
      <p:ext uri="{BB962C8B-B14F-4D97-AF65-F5344CB8AC3E}">
        <p14:creationId xmlns:p14="http://schemas.microsoft.com/office/powerpoint/2010/main" val="32789488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72 Y/O Male – De-gloved Arm</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95600"/>
            <a:ext cx="4572000" cy="3429000"/>
          </a:xfrm>
        </p:spPr>
      </p:pic>
      <p:sp>
        <p:nvSpPr>
          <p:cNvPr id="5" name="TextBox 4"/>
          <p:cNvSpPr txBox="1"/>
          <p:nvPr/>
        </p:nvSpPr>
        <p:spPr>
          <a:xfrm>
            <a:off x="914400" y="1600200"/>
            <a:ext cx="7315200" cy="1154162"/>
          </a:xfrm>
          <a:prstGeom prst="rect">
            <a:avLst/>
          </a:prstGeom>
          <a:noFill/>
        </p:spPr>
        <p:txBody>
          <a:bodyPr wrap="square" rtlCol="0">
            <a:spAutoFit/>
          </a:bodyPr>
          <a:lstStyle/>
          <a:p>
            <a:pPr algn="ctr"/>
            <a:r>
              <a:rPr lang="en-US" sz="1700" b="1" dirty="0" smtClean="0"/>
              <a:t>De-gloved arm in farm accident.</a:t>
            </a:r>
          </a:p>
          <a:p>
            <a:pPr algn="ctr"/>
            <a:r>
              <a:rPr lang="en-US" sz="1600" dirty="0">
                <a:cs typeface="Sakkal Majalla" pitchFamily="2" charset="-78"/>
              </a:rPr>
              <a:t>Derma</a:t>
            </a:r>
            <a:r>
              <a:rPr lang="en-US" sz="1600" i="1" dirty="0">
                <a:solidFill>
                  <a:srgbClr val="FF0000"/>
                </a:solidFill>
                <a:latin typeface="Times New Roman" pitchFamily="18" charset="0"/>
                <a:cs typeface="Times New Roman" pitchFamily="18" charset="0"/>
              </a:rPr>
              <a:t>f</a:t>
            </a:r>
            <a:r>
              <a:rPr lang="en-US" sz="1600" dirty="0">
                <a:solidFill>
                  <a:srgbClr val="FF0000"/>
                </a:solidFill>
                <a:cs typeface="Times New Roman" pitchFamily="18" charset="0"/>
              </a:rPr>
              <a:t>ill </a:t>
            </a:r>
            <a:r>
              <a:rPr lang="en-US" sz="1700" b="1" dirty="0" smtClean="0"/>
              <a:t>placed over wound stopping pain and bleeding.</a:t>
            </a:r>
          </a:p>
          <a:p>
            <a:pPr algn="ctr"/>
            <a:r>
              <a:rPr lang="en-US" sz="1700" b="1" dirty="0" smtClean="0"/>
              <a:t>Patient requested </a:t>
            </a:r>
            <a:r>
              <a:rPr lang="en-US" sz="1600" dirty="0">
                <a:cs typeface="Sakkal Majalla" pitchFamily="2" charset="-78"/>
              </a:rPr>
              <a:t>Derma</a:t>
            </a:r>
            <a:r>
              <a:rPr lang="en-US" sz="1600" i="1" dirty="0">
                <a:solidFill>
                  <a:srgbClr val="FF0000"/>
                </a:solidFill>
                <a:latin typeface="Times New Roman" pitchFamily="18" charset="0"/>
                <a:cs typeface="Times New Roman" pitchFamily="18" charset="0"/>
              </a:rPr>
              <a:t>f</a:t>
            </a:r>
            <a:r>
              <a:rPr lang="en-US" sz="1600" dirty="0">
                <a:solidFill>
                  <a:srgbClr val="FF0000"/>
                </a:solidFill>
                <a:cs typeface="Times New Roman" pitchFamily="18" charset="0"/>
              </a:rPr>
              <a:t>ill </a:t>
            </a:r>
            <a:r>
              <a:rPr lang="en-US" sz="1700" b="1" dirty="0" smtClean="0"/>
              <a:t>be covered with a secondary wound dressing as he would be covered by dirt and mud by the end of each work day.</a:t>
            </a:r>
            <a:endParaRPr lang="en-US" sz="1700" b="1" dirty="0"/>
          </a:p>
        </p:txBody>
      </p:sp>
    </p:spTree>
    <p:extLst>
      <p:ext uri="{BB962C8B-B14F-4D97-AF65-F5344CB8AC3E}">
        <p14:creationId xmlns:p14="http://schemas.microsoft.com/office/powerpoint/2010/main" val="1970414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648200" y="2362200"/>
            <a:ext cx="4114800" cy="2031325"/>
          </a:xfrm>
          <a:prstGeom prst="rect">
            <a:avLst/>
          </a:prstGeom>
          <a:noFill/>
        </p:spPr>
        <p:txBody>
          <a:bodyPr wrap="square" rtlCol="0">
            <a:spAutoFit/>
          </a:bodyPr>
          <a:lstStyle/>
          <a:p>
            <a:r>
              <a:rPr lang="en-US" b="1" dirty="0" smtClean="0"/>
              <a:t>Where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remained wet from sweat,  the dressing fell off when the cast padding was removed.</a:t>
            </a:r>
          </a:p>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was re-applied at the patient’s request.</a:t>
            </a:r>
          </a:p>
          <a:p>
            <a:r>
              <a:rPr lang="en-US" b="1" dirty="0" smtClean="0"/>
              <a:t>Patient agreed to allow dressing to set up for 24 hours before returning to work.</a:t>
            </a:r>
            <a:endParaRPr lang="en-US" b="1" dirty="0"/>
          </a:p>
        </p:txBody>
      </p:sp>
    </p:spTree>
    <p:extLst>
      <p:ext uri="{BB962C8B-B14F-4D97-AF65-F5344CB8AC3E}">
        <p14:creationId xmlns:p14="http://schemas.microsoft.com/office/powerpoint/2010/main" val="1224140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14600"/>
            <a:ext cx="4572000" cy="3429000"/>
          </a:xfrm>
        </p:spPr>
      </p:pic>
      <p:sp>
        <p:nvSpPr>
          <p:cNvPr id="5" name="TextBox 4"/>
          <p:cNvSpPr txBox="1"/>
          <p:nvPr/>
        </p:nvSpPr>
        <p:spPr>
          <a:xfrm>
            <a:off x="914400" y="1447800"/>
            <a:ext cx="7315200" cy="892552"/>
          </a:xfrm>
          <a:prstGeom prst="rect">
            <a:avLst/>
          </a:prstGeom>
          <a:noFill/>
        </p:spPr>
        <p:txBody>
          <a:bodyPr wrap="square" rtlCol="0">
            <a:spAutoFit/>
          </a:bodyPr>
          <a:lstStyle/>
          <a:p>
            <a:pPr algn="ctr"/>
            <a:r>
              <a:rPr lang="en-US" sz="1600" dirty="0">
                <a:cs typeface="Sakkal Majalla" pitchFamily="2" charset="-78"/>
              </a:rPr>
              <a:t>Derma</a:t>
            </a:r>
            <a:r>
              <a:rPr lang="en-US" sz="1600" i="1" dirty="0">
                <a:solidFill>
                  <a:srgbClr val="FF0000"/>
                </a:solidFill>
                <a:latin typeface="Times New Roman" pitchFamily="18" charset="0"/>
                <a:cs typeface="Times New Roman" pitchFamily="18" charset="0"/>
              </a:rPr>
              <a:t>f</a:t>
            </a:r>
            <a:r>
              <a:rPr lang="en-US" sz="1600" dirty="0">
                <a:solidFill>
                  <a:srgbClr val="FF0000"/>
                </a:solidFill>
                <a:cs typeface="Times New Roman" pitchFamily="18" charset="0"/>
              </a:rPr>
              <a:t>ill </a:t>
            </a:r>
            <a:r>
              <a:rPr lang="en-US" sz="1700" b="1" dirty="0" smtClean="0"/>
              <a:t>remained in place. </a:t>
            </a:r>
            <a:r>
              <a:rPr lang="en-US" sz="1700" b="1" dirty="0"/>
              <a:t>P</a:t>
            </a:r>
            <a:r>
              <a:rPr lang="en-US" sz="1700" b="1" dirty="0" smtClean="0"/>
              <a:t>atient patched dressing when it cracked.</a:t>
            </a:r>
          </a:p>
          <a:p>
            <a:pPr algn="ctr"/>
            <a:r>
              <a:rPr lang="en-US" sz="1600" dirty="0">
                <a:cs typeface="Sakkal Majalla" pitchFamily="2" charset="-78"/>
              </a:rPr>
              <a:t>Derma</a:t>
            </a:r>
            <a:r>
              <a:rPr lang="en-US" sz="1600" i="1" dirty="0">
                <a:solidFill>
                  <a:srgbClr val="FF0000"/>
                </a:solidFill>
                <a:latin typeface="Times New Roman" pitchFamily="18" charset="0"/>
                <a:cs typeface="Times New Roman" pitchFamily="18" charset="0"/>
              </a:rPr>
              <a:t>f</a:t>
            </a:r>
            <a:r>
              <a:rPr lang="en-US" sz="1600" dirty="0">
                <a:solidFill>
                  <a:srgbClr val="FF0000"/>
                </a:solidFill>
                <a:cs typeface="Times New Roman" pitchFamily="18" charset="0"/>
              </a:rPr>
              <a:t>ill </a:t>
            </a:r>
            <a:r>
              <a:rPr lang="en-US" sz="1700" b="1" dirty="0" smtClean="0"/>
              <a:t>remained clear. The darker areas are where bleeding occurred.</a:t>
            </a:r>
          </a:p>
          <a:p>
            <a:pPr algn="ctr"/>
            <a:r>
              <a:rPr lang="en-US" sz="1700" b="1" dirty="0" smtClean="0"/>
              <a:t>Even in harsh environment, dressing prevented infection.</a:t>
            </a:r>
            <a:endParaRPr lang="en-US" sz="1700" b="1" dirty="0"/>
          </a:p>
        </p:txBody>
      </p:sp>
    </p:spTree>
    <p:extLst>
      <p:ext uri="{BB962C8B-B14F-4D97-AF65-F5344CB8AC3E}">
        <p14:creationId xmlns:p14="http://schemas.microsoft.com/office/powerpoint/2010/main" val="3979992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GB" sz="4000" dirty="0" smtClean="0"/>
              <a:t>What is </a:t>
            </a:r>
            <a:r>
              <a:rPr lang="en-US" sz="4000" dirty="0">
                <a:cs typeface="Sakkal Majalla" pitchFamily="2" charset="-78"/>
              </a:rPr>
              <a:t>Derma</a:t>
            </a:r>
            <a:r>
              <a:rPr lang="en-US" sz="4000" i="1" dirty="0">
                <a:solidFill>
                  <a:srgbClr val="FF0000"/>
                </a:solidFill>
                <a:latin typeface="Times New Roman" pitchFamily="18" charset="0"/>
                <a:cs typeface="Times New Roman" pitchFamily="18" charset="0"/>
              </a:rPr>
              <a:t>f</a:t>
            </a:r>
            <a:r>
              <a:rPr lang="en-US" sz="4000" dirty="0">
                <a:solidFill>
                  <a:srgbClr val="FF0000"/>
                </a:solidFill>
                <a:cs typeface="Times New Roman" pitchFamily="18" charset="0"/>
              </a:rPr>
              <a:t>ill </a:t>
            </a:r>
            <a:r>
              <a:rPr lang="en-GB" sz="4000" dirty="0" smtClean="0"/>
              <a:t>and how does it work?</a:t>
            </a:r>
            <a:r>
              <a:rPr lang="en-US" dirty="0" smtClean="0"/>
              <a:t/>
            </a:r>
            <a:br>
              <a:rPr lang="en-US" dirty="0" smtClean="0"/>
            </a:br>
            <a:endParaRPr lang="en-US" dirty="0"/>
          </a:p>
        </p:txBody>
      </p:sp>
      <p:sp>
        <p:nvSpPr>
          <p:cNvPr id="3" name="Content Placeholder 2"/>
          <p:cNvSpPr>
            <a:spLocks noGrp="1"/>
          </p:cNvSpPr>
          <p:nvPr>
            <p:ph idx="1"/>
          </p:nvPr>
        </p:nvSpPr>
        <p:spPr>
          <a:xfrm>
            <a:off x="457200" y="1905000"/>
            <a:ext cx="8229600" cy="4495800"/>
          </a:xfrm>
        </p:spPr>
        <p:txBody>
          <a:bodyPr>
            <a:normAutofit fontScale="92500" lnSpcReduction="20000"/>
          </a:bodyPr>
          <a:lstStyle/>
          <a:p>
            <a:pPr marL="0" indent="0">
              <a:buNone/>
            </a:pP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GB" dirty="0" smtClean="0"/>
              <a:t>is </a:t>
            </a:r>
            <a:r>
              <a:rPr lang="en-GB" dirty="0"/>
              <a:t>a translucent, semi-opaque biosynthetic cellulose membrane dressing, which at a microscopic </a:t>
            </a:r>
            <a:r>
              <a:rPr lang="en-GB" dirty="0" smtClean="0"/>
              <a:t>level, </a:t>
            </a:r>
            <a:r>
              <a:rPr lang="en-GB" dirty="0"/>
              <a:t>closely resembles the body's own collagen. The nonwoven ribbons of microbial cellulose closely resemble the body’s extracellular </a:t>
            </a:r>
            <a:r>
              <a:rPr lang="en-GB" dirty="0" smtClean="0"/>
              <a:t>matrix, </a:t>
            </a:r>
            <a:r>
              <a:rPr lang="en-GB" dirty="0"/>
              <a:t>yielding a high vapor transfer rate while providing a </a:t>
            </a:r>
            <a:r>
              <a:rPr lang="en-GB" dirty="0" smtClean="0"/>
              <a:t>normal covering for the wound bed. </a:t>
            </a:r>
            <a:r>
              <a:rPr lang="en-GB" dirty="0"/>
              <a:t>The result is a fluid balance and mechanical cellular matrix which bridges the wound bed </a:t>
            </a:r>
            <a:r>
              <a:rPr lang="en-GB" dirty="0" smtClean="0"/>
              <a:t>and promotes </a:t>
            </a:r>
            <a:r>
              <a:rPr lang="en-GB" dirty="0"/>
              <a:t>distribution and concentration of growth factors and nutrients needed for healing, while protecting the wound from environmental contamination. </a:t>
            </a:r>
            <a:endParaRPr lang="en-US" dirty="0"/>
          </a:p>
          <a:p>
            <a:endParaRPr lang="en-US" dirty="0"/>
          </a:p>
        </p:txBody>
      </p:sp>
    </p:spTree>
    <p:extLst>
      <p:ext uri="{BB962C8B-B14F-4D97-AF65-F5344CB8AC3E}">
        <p14:creationId xmlns:p14="http://schemas.microsoft.com/office/powerpoint/2010/main" val="4779870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90800"/>
            <a:ext cx="4572000" cy="3429000"/>
          </a:xfrm>
        </p:spPr>
      </p:pic>
      <p:sp>
        <p:nvSpPr>
          <p:cNvPr id="5" name="TextBox 4"/>
          <p:cNvSpPr txBox="1"/>
          <p:nvPr/>
        </p:nvSpPr>
        <p:spPr>
          <a:xfrm>
            <a:off x="914400" y="1466165"/>
            <a:ext cx="73152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remained in place.</a:t>
            </a:r>
          </a:p>
          <a:p>
            <a:pPr algn="ctr"/>
            <a:r>
              <a:rPr lang="en-US" b="1" dirty="0" smtClean="0"/>
              <a:t>Patient showering and working in fields for last 2 weeks.</a:t>
            </a:r>
            <a:endParaRPr lang="en-US" b="1" dirty="0"/>
          </a:p>
        </p:txBody>
      </p:sp>
    </p:spTree>
    <p:extLst>
      <p:ext uri="{BB962C8B-B14F-4D97-AF65-F5344CB8AC3E}">
        <p14:creationId xmlns:p14="http://schemas.microsoft.com/office/powerpoint/2010/main" val="3370330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72000" cy="3429000"/>
          </a:xfrm>
        </p:spPr>
      </p:pic>
      <p:sp>
        <p:nvSpPr>
          <p:cNvPr id="5" name="TextBox 4"/>
          <p:cNvSpPr txBox="1"/>
          <p:nvPr/>
        </p:nvSpPr>
        <p:spPr>
          <a:xfrm>
            <a:off x="1816359" y="1524000"/>
            <a:ext cx="5486400" cy="646331"/>
          </a:xfrm>
          <a:prstGeom prst="rect">
            <a:avLst/>
          </a:prstGeom>
          <a:noFill/>
        </p:spPr>
        <p:txBody>
          <a:bodyPr wrap="square" rtlCol="0">
            <a:spAutoFit/>
          </a:bodyPr>
          <a:lstStyle/>
          <a:p>
            <a:pPr algn="ctr"/>
            <a:r>
              <a:rPr lang="en-US" b="1" dirty="0" smtClean="0"/>
              <a:t>Patient nearly completely epithelialized.</a:t>
            </a:r>
          </a:p>
          <a:p>
            <a:pPr algn="ctr"/>
            <a:r>
              <a:rPr lang="en-US" b="1" dirty="0" smtClean="0"/>
              <a:t>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simply falls off as tissue heals.</a:t>
            </a:r>
            <a:endParaRPr lang="en-US" b="1" dirty="0"/>
          </a:p>
        </p:txBody>
      </p:sp>
    </p:spTree>
    <p:extLst>
      <p:ext uri="{BB962C8B-B14F-4D97-AF65-F5344CB8AC3E}">
        <p14:creationId xmlns:p14="http://schemas.microsoft.com/office/powerpoint/2010/main" val="2209692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Week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72000" cy="3429000"/>
          </a:xfrm>
        </p:spPr>
      </p:pic>
      <p:sp>
        <p:nvSpPr>
          <p:cNvPr id="5" name="TextBox 4"/>
          <p:cNvSpPr txBox="1"/>
          <p:nvPr/>
        </p:nvSpPr>
        <p:spPr>
          <a:xfrm>
            <a:off x="914400" y="1295400"/>
            <a:ext cx="7315200" cy="1200329"/>
          </a:xfrm>
          <a:prstGeom prst="rect">
            <a:avLst/>
          </a:prstGeom>
          <a:noFill/>
        </p:spPr>
        <p:txBody>
          <a:bodyPr wrap="square" rtlCol="0">
            <a:spAutoFit/>
          </a:bodyPr>
          <a:lstStyle/>
          <a:p>
            <a:pPr algn="ctr"/>
            <a:r>
              <a:rPr lang="en-US" b="1" dirty="0" smtClean="0"/>
              <a:t>Wound completely closed at 7 week follow-up.</a:t>
            </a:r>
          </a:p>
          <a:p>
            <a:pPr algn="ctr"/>
            <a:r>
              <a:rPr lang="en-US" b="1" dirty="0" smtClean="0"/>
              <a:t>Patient required one dressing change over course of therapy.</a:t>
            </a:r>
          </a:p>
          <a:p>
            <a:pPr algn="ctr"/>
            <a:r>
              <a:rPr lang="en-US" b="1" dirty="0" smtClean="0"/>
              <a:t>No pain and cared for wound at home. One prophylactic course of antibiotics.</a:t>
            </a:r>
          </a:p>
        </p:txBody>
      </p:sp>
    </p:spTree>
    <p:extLst>
      <p:ext uri="{BB962C8B-B14F-4D97-AF65-F5344CB8AC3E}">
        <p14:creationId xmlns:p14="http://schemas.microsoft.com/office/powerpoint/2010/main" val="19548411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34 Y/O Female – Grease Burn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6" name="TextBox 5"/>
          <p:cNvSpPr txBox="1"/>
          <p:nvPr/>
        </p:nvSpPr>
        <p:spPr>
          <a:xfrm>
            <a:off x="4572000" y="1600200"/>
            <a:ext cx="3657600" cy="2308324"/>
          </a:xfrm>
          <a:prstGeom prst="rect">
            <a:avLst/>
          </a:prstGeom>
          <a:noFill/>
        </p:spPr>
        <p:txBody>
          <a:bodyPr wrap="square" rtlCol="0">
            <a:spAutoFit/>
          </a:bodyPr>
          <a:lstStyle/>
          <a:p>
            <a:r>
              <a:rPr lang="en-US" b="1" dirty="0" smtClean="0"/>
              <a:t>Morbidly obese, with a history of: Type II Diabetes, Asthma, CHF, Lymphedema, and poorly controlled hypertension.</a:t>
            </a:r>
          </a:p>
          <a:p>
            <a:endParaRPr lang="en-US" b="1" dirty="0" smtClean="0"/>
          </a:p>
          <a:p>
            <a:r>
              <a:rPr lang="en-US" b="1" dirty="0" smtClean="0"/>
              <a:t>Patient presented with 2</a:t>
            </a:r>
            <a:r>
              <a:rPr lang="en-US" b="1" baseline="30000" dirty="0" smtClean="0"/>
              <a:t>nd</a:t>
            </a:r>
            <a:r>
              <a:rPr lang="en-US" b="1" dirty="0" smtClean="0"/>
              <a:t> and 3</a:t>
            </a:r>
            <a:r>
              <a:rPr lang="en-US" b="1" baseline="30000" dirty="0" smtClean="0"/>
              <a:t>rd</a:t>
            </a:r>
            <a:r>
              <a:rPr lang="en-US" b="1" dirty="0" smtClean="0"/>
              <a:t> degree burns on inner thigh measuring 29x39cm.</a:t>
            </a:r>
            <a:endParaRPr lang="en-US" b="1" dirty="0"/>
          </a:p>
        </p:txBody>
      </p:sp>
    </p:spTree>
    <p:extLst>
      <p:ext uri="{BB962C8B-B14F-4D97-AF65-F5344CB8AC3E}">
        <p14:creationId xmlns:p14="http://schemas.microsoft.com/office/powerpoint/2010/main" val="600961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3" name="Text Placeholder 2"/>
          <p:cNvSpPr>
            <a:spLocks noGrp="1"/>
          </p:cNvSpPr>
          <p:nvPr>
            <p:ph type="body" idx="1"/>
          </p:nvPr>
        </p:nvSpPr>
        <p:spPr/>
        <p:txBody>
          <a:bodyPr>
            <a:normAutofit/>
          </a:bodyPr>
          <a:lstStyle/>
          <a:p>
            <a:pPr algn="ctr"/>
            <a:r>
              <a:rPr lang="en-US" sz="1800" dirty="0" smtClean="0"/>
              <a:t>Patient’s wound surgically debrided.</a:t>
            </a:r>
            <a:endParaRPr lang="en-US" sz="18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5448"/>
            <a:ext cx="4040188" cy="3030141"/>
          </a:xfrm>
        </p:spPr>
      </p:pic>
      <p:sp>
        <p:nvSpPr>
          <p:cNvPr id="5" name="Text Placeholder 4"/>
          <p:cNvSpPr>
            <a:spLocks noGrp="1"/>
          </p:cNvSpPr>
          <p:nvPr>
            <p:ph type="body" sz="quarter" idx="3"/>
          </p:nvPr>
        </p:nvSpPr>
        <p:spPr>
          <a:xfrm>
            <a:off x="4648200" y="1752600"/>
            <a:ext cx="4041775" cy="639762"/>
          </a:xfrm>
        </p:spPr>
        <p:txBody>
          <a:bodyPr>
            <a:noAutofit/>
          </a:bodyPr>
          <a:lstStyle/>
          <a:p>
            <a:pPr algn="ctr"/>
            <a:r>
              <a:rPr lang="en-US" sz="1800" dirty="0" smtClean="0"/>
              <a:t>Wound debrided in operating room revealing 2</a:t>
            </a:r>
            <a:r>
              <a:rPr lang="en-US" sz="1800" baseline="30000" dirty="0" smtClean="0"/>
              <a:t>nd</a:t>
            </a:r>
            <a:r>
              <a:rPr lang="en-US" sz="1800" dirty="0" smtClean="0"/>
              <a:t> and 3</a:t>
            </a:r>
            <a:r>
              <a:rPr lang="en-US" sz="1800" baseline="30000" dirty="0" smtClean="0"/>
              <a:t>rd</a:t>
            </a:r>
            <a:r>
              <a:rPr lang="en-US" sz="1800" dirty="0" smtClean="0"/>
              <a:t> degree burns.</a:t>
            </a:r>
            <a:endParaRPr lang="en-US" sz="18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557708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Day 2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667000"/>
            <a:ext cx="4762500" cy="3514725"/>
          </a:xfrm>
        </p:spPr>
      </p:pic>
      <p:sp>
        <p:nvSpPr>
          <p:cNvPr id="10" name="TextBox 9"/>
          <p:cNvSpPr txBox="1"/>
          <p:nvPr/>
        </p:nvSpPr>
        <p:spPr>
          <a:xfrm>
            <a:off x="1817318" y="1524000"/>
            <a:ext cx="54864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 to wound and overlapped as wound is larger than dressing size creating one seamless dressing</a:t>
            </a:r>
            <a:r>
              <a:rPr lang="en-US" dirty="0" smtClean="0"/>
              <a:t>.</a:t>
            </a:r>
            <a:endParaRPr lang="en-US" dirty="0"/>
          </a:p>
        </p:txBody>
      </p:sp>
    </p:spTree>
    <p:extLst>
      <p:ext uri="{BB962C8B-B14F-4D97-AF65-F5344CB8AC3E}">
        <p14:creationId xmlns:p14="http://schemas.microsoft.com/office/powerpoint/2010/main" val="29759270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6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667000"/>
            <a:ext cx="4716992" cy="3537744"/>
          </a:xfrm>
        </p:spPr>
      </p:pic>
      <p:sp>
        <p:nvSpPr>
          <p:cNvPr id="5" name="TextBox 4"/>
          <p:cNvSpPr txBox="1"/>
          <p:nvPr/>
        </p:nvSpPr>
        <p:spPr>
          <a:xfrm>
            <a:off x="1828800" y="1219200"/>
            <a:ext cx="5486400" cy="1200329"/>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is securely attached to wound bed.</a:t>
            </a:r>
          </a:p>
          <a:p>
            <a:pPr algn="ctr"/>
            <a:r>
              <a:rPr lang="en-US" b="1" dirty="0" smtClean="0"/>
              <a:t>Patient remains pain free and free of signs and symptoms of infection.</a:t>
            </a:r>
          </a:p>
          <a:p>
            <a:pPr algn="ctr"/>
            <a:r>
              <a:rPr lang="en-US" b="1" dirty="0" smtClean="0"/>
              <a:t>Dressing patched if it cracks.</a:t>
            </a:r>
            <a:endParaRPr lang="en-US" b="1" dirty="0"/>
          </a:p>
        </p:txBody>
      </p:sp>
    </p:spTree>
    <p:extLst>
      <p:ext uri="{BB962C8B-B14F-4D97-AF65-F5344CB8AC3E}">
        <p14:creationId xmlns:p14="http://schemas.microsoft.com/office/powerpoint/2010/main" val="877476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27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667000"/>
            <a:ext cx="4686300" cy="3514725"/>
          </a:xfrm>
        </p:spPr>
      </p:pic>
      <p:sp>
        <p:nvSpPr>
          <p:cNvPr id="5" name="TextBox 4"/>
          <p:cNvSpPr txBox="1"/>
          <p:nvPr/>
        </p:nvSpPr>
        <p:spPr>
          <a:xfrm>
            <a:off x="1828800" y="1143000"/>
            <a:ext cx="5486400" cy="1477328"/>
          </a:xfrm>
          <a:prstGeom prst="rect">
            <a:avLst/>
          </a:prstGeom>
          <a:noFill/>
        </p:spPr>
        <p:txBody>
          <a:bodyPr wrap="square" rtlCol="0">
            <a:spAutoFit/>
          </a:bodyPr>
          <a:lstStyle/>
          <a:p>
            <a:pPr algn="ctr"/>
            <a:r>
              <a:rPr lang="en-US" b="1" dirty="0" smtClean="0"/>
              <a:t>Patient has been at home for 2 weeks caring for self.</a:t>
            </a:r>
          </a:p>
          <a:p>
            <a:pPr algn="ctr"/>
            <a:r>
              <a:rPr lang="en-US" b="1" dirty="0" smtClean="0"/>
              <a:t>Patient showers and remains pain free.</a:t>
            </a:r>
          </a:p>
          <a:p>
            <a:pPr algn="ctr"/>
            <a:r>
              <a:rPr lang="en-US" b="1" dirty="0" smtClean="0"/>
              <a:t>NOTE: Patchwork pattern as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flakes off wherever underlying tissue is healed, even in the middle of the wound.</a:t>
            </a:r>
            <a:endParaRPr lang="en-US" b="1" dirty="0"/>
          </a:p>
        </p:txBody>
      </p:sp>
    </p:spTree>
    <p:extLst>
      <p:ext uri="{BB962C8B-B14F-4D97-AF65-F5344CB8AC3E}">
        <p14:creationId xmlns:p14="http://schemas.microsoft.com/office/powerpoint/2010/main" val="3874605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Months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19400"/>
            <a:ext cx="4513792" cy="3385344"/>
          </a:xfrm>
        </p:spPr>
      </p:pic>
      <p:sp>
        <p:nvSpPr>
          <p:cNvPr id="5" name="TextBox 4"/>
          <p:cNvSpPr txBox="1"/>
          <p:nvPr/>
        </p:nvSpPr>
        <p:spPr>
          <a:xfrm>
            <a:off x="1828800" y="1676400"/>
            <a:ext cx="5486400" cy="646331"/>
          </a:xfrm>
          <a:prstGeom prst="rect">
            <a:avLst/>
          </a:prstGeom>
          <a:noFill/>
        </p:spPr>
        <p:txBody>
          <a:bodyPr wrap="square" rtlCol="0">
            <a:spAutoFit/>
          </a:bodyPr>
          <a:lstStyle/>
          <a:p>
            <a:pPr algn="ctr"/>
            <a:r>
              <a:rPr lang="en-US" b="1" dirty="0" smtClean="0"/>
              <a:t>Hair is present over previously burned tissue at 3 months</a:t>
            </a:r>
            <a:endParaRPr lang="en-US" b="1" dirty="0"/>
          </a:p>
        </p:txBody>
      </p:sp>
    </p:spTree>
    <p:extLst>
      <p:ext uri="{BB962C8B-B14F-4D97-AF65-F5344CB8AC3E}">
        <p14:creationId xmlns:p14="http://schemas.microsoft.com/office/powerpoint/2010/main" val="3997157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Months (Follow-</a:t>
            </a:r>
            <a:r>
              <a:rPr lang="en-US" dirty="0"/>
              <a:t>u</a:t>
            </a:r>
            <a:r>
              <a:rPr lang="en-US" dirty="0" smtClean="0"/>
              <a:t>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600200"/>
            <a:ext cx="3394472" cy="4525963"/>
          </a:xfrm>
        </p:spPr>
      </p:pic>
      <p:sp>
        <p:nvSpPr>
          <p:cNvPr id="5" name="TextBox 4"/>
          <p:cNvSpPr txBox="1"/>
          <p:nvPr/>
        </p:nvSpPr>
        <p:spPr>
          <a:xfrm>
            <a:off x="4953000" y="2286000"/>
            <a:ext cx="3276600" cy="2308324"/>
          </a:xfrm>
          <a:prstGeom prst="rect">
            <a:avLst/>
          </a:prstGeom>
          <a:noFill/>
        </p:spPr>
        <p:txBody>
          <a:bodyPr wrap="square" rtlCol="0">
            <a:spAutoFit/>
          </a:bodyPr>
          <a:lstStyle/>
          <a:p>
            <a:r>
              <a:rPr lang="en-US" b="1" dirty="0" smtClean="0"/>
              <a:t>Patient healed with excellent form and function with 1 dressing change.</a:t>
            </a:r>
          </a:p>
          <a:p>
            <a:endParaRPr lang="en-US" b="1" dirty="0" smtClean="0"/>
          </a:p>
          <a:p>
            <a:r>
              <a:rPr lang="en-US" b="1" dirty="0" smtClean="0"/>
              <a:t>Pain-free course of therapy with excellent cosmetic result.</a:t>
            </a:r>
          </a:p>
          <a:p>
            <a:endParaRPr lang="en-US" b="1" dirty="0" smtClean="0"/>
          </a:p>
          <a:p>
            <a:r>
              <a:rPr lang="en-US" b="1" dirty="0" smtClean="0"/>
              <a:t>Patient thrilled with results.</a:t>
            </a:r>
            <a:endParaRPr lang="en-US" b="1" dirty="0"/>
          </a:p>
        </p:txBody>
      </p:sp>
    </p:spTree>
    <p:extLst>
      <p:ext uri="{BB962C8B-B14F-4D97-AF65-F5344CB8AC3E}">
        <p14:creationId xmlns:p14="http://schemas.microsoft.com/office/powerpoint/2010/main" val="3966271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1523999"/>
          </a:xfrm>
        </p:spPr>
        <p:txBody>
          <a:bodyPr>
            <a:normAutofit/>
          </a:bodyPr>
          <a:lstStyle/>
          <a:p>
            <a:r>
              <a:rPr lang="en-US" sz="1200" dirty="0" smtClean="0">
                <a:effectLst/>
              </a:rPr>
              <a:t>The electron microscopy below demonstrates how microbial cellulose is nearly identical to the body’s own tissue. The spaghetti-like network of fibers found in our collagen is indistinguishable from the microbial cellulose found in </a:t>
            </a:r>
            <a:r>
              <a:rPr lang="en-US" sz="1200" dirty="0">
                <a:cs typeface="Sakkal Majalla" pitchFamily="2" charset="-78"/>
              </a:rPr>
              <a:t>Derma</a:t>
            </a:r>
            <a:r>
              <a:rPr lang="en-US" sz="1200" i="1" dirty="0">
                <a:solidFill>
                  <a:srgbClr val="FF0000"/>
                </a:solidFill>
                <a:latin typeface="Times New Roman" pitchFamily="18" charset="0"/>
                <a:cs typeface="Times New Roman" pitchFamily="18" charset="0"/>
              </a:rPr>
              <a:t>f</a:t>
            </a:r>
            <a:r>
              <a:rPr lang="en-US" sz="1200" dirty="0">
                <a:solidFill>
                  <a:srgbClr val="FF0000"/>
                </a:solidFill>
                <a:cs typeface="Times New Roman" pitchFamily="18" charset="0"/>
              </a:rPr>
              <a:t>ill</a:t>
            </a:r>
            <a:r>
              <a:rPr lang="en-US" sz="1200" dirty="0" smtClean="0">
                <a:effectLst/>
              </a:rPr>
              <a:t>. It is for this reason that </a:t>
            </a:r>
            <a:r>
              <a:rPr lang="en-US" sz="1200" dirty="0">
                <a:cs typeface="Sakkal Majalla" pitchFamily="2" charset="-78"/>
              </a:rPr>
              <a:t>Derma</a:t>
            </a:r>
            <a:r>
              <a:rPr lang="en-US" sz="1200" i="1" dirty="0">
                <a:solidFill>
                  <a:srgbClr val="FF0000"/>
                </a:solidFill>
                <a:latin typeface="Times New Roman" pitchFamily="18" charset="0"/>
                <a:cs typeface="Times New Roman" pitchFamily="18" charset="0"/>
              </a:rPr>
              <a:t>f</a:t>
            </a:r>
            <a:r>
              <a:rPr lang="en-US" sz="1200" dirty="0">
                <a:solidFill>
                  <a:srgbClr val="FF0000"/>
                </a:solidFill>
                <a:cs typeface="Times New Roman" pitchFamily="18" charset="0"/>
              </a:rPr>
              <a:t>ill </a:t>
            </a:r>
            <a:r>
              <a:rPr lang="en-US" sz="1200" dirty="0" smtClean="0">
                <a:effectLst/>
              </a:rPr>
              <a:t>exhibits its exclusive properties and works unlike any other dressing. Microbial cellulose creates a scaffold like the body’s own tissue which allows for the migration of healing cells across the entire bed of the wound. The unique structure also has a pore size equal to the skin assuring proper moisture content in the wound while allowing oxygen to penetrate the dressing at the same time as it protects the wound from bacteria.</a:t>
            </a:r>
            <a:endParaRPr lang="en-US" sz="1200" dirty="0"/>
          </a:p>
        </p:txBody>
      </p:sp>
      <p:sp>
        <p:nvSpPr>
          <p:cNvPr id="3" name="Subtitle 2"/>
          <p:cNvSpPr>
            <a:spLocks noGrp="1"/>
          </p:cNvSpPr>
          <p:nvPr>
            <p:ph type="subTitle" idx="1"/>
          </p:nvPr>
        </p:nvSpPr>
        <p:spPr>
          <a:xfrm>
            <a:off x="1371600" y="1981200"/>
            <a:ext cx="6400800" cy="4724400"/>
          </a:xfrm>
        </p:spPr>
        <p:txBody>
          <a:bodyPr/>
          <a:lstStyle/>
          <a:p>
            <a:endParaRPr lang="en-US" dirty="0"/>
          </a:p>
        </p:txBody>
      </p:sp>
      <p:pic>
        <p:nvPicPr>
          <p:cNvPr id="4" name="Picture 2" descr="http://www.dermafill.com/images/col_derm_circ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543" y="2362200"/>
            <a:ext cx="550545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322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44 Y/O Female – Water Moccasin Bite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19400"/>
            <a:ext cx="4513792" cy="3385344"/>
          </a:xfrm>
        </p:spPr>
      </p:pic>
      <p:sp>
        <p:nvSpPr>
          <p:cNvPr id="5" name="TextBox 4"/>
          <p:cNvSpPr txBox="1"/>
          <p:nvPr/>
        </p:nvSpPr>
        <p:spPr>
          <a:xfrm>
            <a:off x="1828800" y="1600200"/>
            <a:ext cx="5486400" cy="646331"/>
          </a:xfrm>
          <a:prstGeom prst="rect">
            <a:avLst/>
          </a:prstGeom>
          <a:noFill/>
        </p:spPr>
        <p:txBody>
          <a:bodyPr wrap="square" rtlCol="0">
            <a:spAutoFit/>
          </a:bodyPr>
          <a:lstStyle/>
          <a:p>
            <a:pPr algn="ctr"/>
            <a:r>
              <a:rPr lang="en-US" b="1" dirty="0" smtClean="0"/>
              <a:t>Water Moccasin Bite on thumb.</a:t>
            </a:r>
          </a:p>
          <a:p>
            <a:pPr algn="ctr"/>
            <a:r>
              <a:rPr lang="en-US" b="1" dirty="0" smtClean="0"/>
              <a:t>Otherwise healthy patient.</a:t>
            </a:r>
            <a:endParaRPr lang="en-US" b="1" dirty="0"/>
          </a:p>
        </p:txBody>
      </p:sp>
    </p:spTree>
    <p:extLst>
      <p:ext uri="{BB962C8B-B14F-4D97-AF65-F5344CB8AC3E}">
        <p14:creationId xmlns:p14="http://schemas.microsoft.com/office/powerpoint/2010/main" val="295030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992" y="2590800"/>
            <a:ext cx="4775200" cy="3581400"/>
          </a:xfrm>
        </p:spPr>
      </p:pic>
      <p:sp>
        <p:nvSpPr>
          <p:cNvPr id="5" name="TextBox 4"/>
          <p:cNvSpPr txBox="1"/>
          <p:nvPr/>
        </p:nvSpPr>
        <p:spPr>
          <a:xfrm>
            <a:off x="914400" y="1429631"/>
            <a:ext cx="7315200" cy="646331"/>
          </a:xfrm>
          <a:prstGeom prst="rect">
            <a:avLst/>
          </a:prstGeom>
          <a:noFill/>
        </p:spPr>
        <p:txBody>
          <a:bodyPr wrap="square" rtlCol="0">
            <a:spAutoFit/>
          </a:bodyPr>
          <a:lstStyle/>
          <a:p>
            <a:pPr algn="ctr"/>
            <a:r>
              <a:rPr lang="en-US" b="1" dirty="0" smtClean="0"/>
              <a:t>Necrotic tissue debrided to the bone under local anesthesia.</a:t>
            </a:r>
          </a:p>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later applied.</a:t>
            </a:r>
            <a:endParaRPr lang="en-US" b="1" dirty="0"/>
          </a:p>
        </p:txBody>
      </p:sp>
    </p:spTree>
    <p:extLst>
      <p:ext uri="{BB962C8B-B14F-4D97-AF65-F5344CB8AC3E}">
        <p14:creationId xmlns:p14="http://schemas.microsoft.com/office/powerpoint/2010/main" val="1743958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392" y="2590800"/>
            <a:ext cx="4673600" cy="3505200"/>
          </a:xfrm>
        </p:spPr>
      </p:pic>
      <p:sp>
        <p:nvSpPr>
          <p:cNvPr id="5" name="TextBox 4"/>
          <p:cNvSpPr txBox="1"/>
          <p:nvPr/>
        </p:nvSpPr>
        <p:spPr>
          <a:xfrm>
            <a:off x="1828800" y="1219200"/>
            <a:ext cx="5486400" cy="1200329"/>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in place for 72hrs.</a:t>
            </a:r>
          </a:p>
          <a:p>
            <a:pPr algn="ctr"/>
            <a:r>
              <a:rPr lang="en-US" b="1" dirty="0" smtClean="0"/>
              <a:t>Patient pain-free.</a:t>
            </a:r>
          </a:p>
          <a:p>
            <a:pPr algn="ctr"/>
            <a:r>
              <a:rPr lang="en-US" b="1" dirty="0" smtClean="0"/>
              <a:t>No secondary dressing required.</a:t>
            </a:r>
          </a:p>
          <a:p>
            <a:pPr algn="ctr"/>
            <a:r>
              <a:rPr lang="en-US" b="1" dirty="0" smtClean="0"/>
              <a:t>One course of antibiotics ordered</a:t>
            </a:r>
            <a:r>
              <a:rPr lang="en-US" dirty="0" smtClean="0"/>
              <a:t>.</a:t>
            </a:r>
            <a:endParaRPr lang="en-US" dirty="0"/>
          </a:p>
        </p:txBody>
      </p:sp>
    </p:spTree>
    <p:extLst>
      <p:ext uri="{BB962C8B-B14F-4D97-AF65-F5344CB8AC3E}">
        <p14:creationId xmlns:p14="http://schemas.microsoft.com/office/powerpoint/2010/main" val="40755483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32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884362"/>
            <a:ext cx="3394472" cy="4525963"/>
          </a:xfrm>
        </p:spPr>
      </p:pic>
      <p:sp>
        <p:nvSpPr>
          <p:cNvPr id="5" name="TextBox 4"/>
          <p:cNvSpPr txBox="1"/>
          <p:nvPr/>
        </p:nvSpPr>
        <p:spPr>
          <a:xfrm>
            <a:off x="4800600" y="1524000"/>
            <a:ext cx="3886200" cy="1477328"/>
          </a:xfrm>
          <a:prstGeom prst="rect">
            <a:avLst/>
          </a:prstGeom>
          <a:noFill/>
        </p:spPr>
        <p:txBody>
          <a:bodyPr wrap="square" rtlCol="0">
            <a:spAutoFit/>
          </a:bodyPr>
          <a:lstStyle/>
          <a:p>
            <a:r>
              <a:rPr lang="en-US" b="1" dirty="0" smtClean="0"/>
              <a:t>Single-application.</a:t>
            </a:r>
          </a:p>
          <a:p>
            <a:endParaRPr lang="en-US" b="1" dirty="0" smtClean="0"/>
          </a:p>
          <a:p>
            <a:r>
              <a:rPr lang="en-US" b="1" dirty="0" smtClean="0"/>
              <a:t>Soft tissue repaired.</a:t>
            </a:r>
          </a:p>
          <a:p>
            <a:endParaRPr lang="en-US" b="1" dirty="0" smtClean="0"/>
          </a:p>
          <a:p>
            <a:r>
              <a:rPr lang="en-US" b="1" dirty="0" smtClean="0"/>
              <a:t>Dressing still attached to nail bed.</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0" y="3124200"/>
            <a:ext cx="4381500" cy="3286125"/>
          </a:xfrm>
          <a:prstGeom prst="rect">
            <a:avLst/>
          </a:prstGeom>
        </p:spPr>
      </p:pic>
    </p:spTree>
    <p:extLst>
      <p:ext uri="{BB962C8B-B14F-4D97-AF65-F5344CB8AC3E}">
        <p14:creationId xmlns:p14="http://schemas.microsoft.com/office/powerpoint/2010/main" val="2146788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4900" y="2895600"/>
            <a:ext cx="4368800" cy="3276600"/>
          </a:xfrm>
        </p:spPr>
      </p:pic>
      <p:sp>
        <p:nvSpPr>
          <p:cNvPr id="5" name="TextBox 4"/>
          <p:cNvSpPr txBox="1"/>
          <p:nvPr/>
        </p:nvSpPr>
        <p:spPr>
          <a:xfrm>
            <a:off x="1828800" y="1447800"/>
            <a:ext cx="5486400" cy="923330"/>
          </a:xfrm>
          <a:prstGeom prst="rect">
            <a:avLst/>
          </a:prstGeom>
          <a:noFill/>
        </p:spPr>
        <p:txBody>
          <a:bodyPr wrap="square" rtlCol="0">
            <a:spAutoFit/>
          </a:bodyPr>
          <a:lstStyle/>
          <a:p>
            <a:pPr algn="ctr"/>
            <a:r>
              <a:rPr lang="en-US" b="1" dirty="0" smtClean="0"/>
              <a:t>Soft tissue healed scar free.</a:t>
            </a:r>
          </a:p>
          <a:p>
            <a:pPr algn="ctr"/>
            <a:r>
              <a:rPr lang="en-US" b="1" dirty="0" smtClean="0"/>
              <a:t>Nail healed.</a:t>
            </a:r>
          </a:p>
          <a:p>
            <a:pPr algn="ctr"/>
            <a:r>
              <a:rPr lang="en-US" b="1" dirty="0" smtClean="0"/>
              <a:t>Single-application and pain-free recovery.</a:t>
            </a:r>
            <a:endParaRPr lang="en-US" b="1" dirty="0"/>
          </a:p>
        </p:txBody>
      </p:sp>
    </p:spTree>
    <p:extLst>
      <p:ext uri="{BB962C8B-B14F-4D97-AF65-F5344CB8AC3E}">
        <p14:creationId xmlns:p14="http://schemas.microsoft.com/office/powerpoint/2010/main" val="21284608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81 Y/O Female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667000"/>
            <a:ext cx="4572000" cy="3343275"/>
          </a:xfrm>
        </p:spPr>
      </p:pic>
      <p:sp>
        <p:nvSpPr>
          <p:cNvPr id="5" name="TextBox 4"/>
          <p:cNvSpPr txBox="1"/>
          <p:nvPr/>
        </p:nvSpPr>
        <p:spPr>
          <a:xfrm>
            <a:off x="1828800" y="1295400"/>
            <a:ext cx="5486400" cy="1200329"/>
          </a:xfrm>
          <a:prstGeom prst="rect">
            <a:avLst/>
          </a:prstGeom>
          <a:noFill/>
        </p:spPr>
        <p:txBody>
          <a:bodyPr wrap="square" rtlCol="0">
            <a:spAutoFit/>
          </a:bodyPr>
          <a:lstStyle/>
          <a:p>
            <a:pPr algn="ctr"/>
            <a:r>
              <a:rPr lang="en-US" b="1" dirty="0" smtClean="0"/>
              <a:t>Ischemic irradiated wound.</a:t>
            </a:r>
          </a:p>
          <a:p>
            <a:pPr algn="ctr"/>
            <a:r>
              <a:rPr lang="en-US" b="1" dirty="0" smtClean="0"/>
              <a:t>Patient received 7000cGy  (centigrade) radiation for throat cancer 6 months prior.</a:t>
            </a:r>
          </a:p>
          <a:p>
            <a:pPr algn="ctr"/>
            <a:r>
              <a:rPr lang="en-US" b="1" dirty="0" smtClean="0"/>
              <a:t>Patient fell, injuring face and scalp.</a:t>
            </a:r>
            <a:endParaRPr lang="en-US" b="1" dirty="0"/>
          </a:p>
        </p:txBody>
      </p:sp>
    </p:spTree>
    <p:extLst>
      <p:ext uri="{BB962C8B-B14F-4D97-AF65-F5344CB8AC3E}">
        <p14:creationId xmlns:p14="http://schemas.microsoft.com/office/powerpoint/2010/main" val="3918991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10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590800"/>
            <a:ext cx="4412192" cy="3309144"/>
          </a:xfrm>
        </p:spPr>
      </p:pic>
      <p:sp>
        <p:nvSpPr>
          <p:cNvPr id="5" name="TextBox 4"/>
          <p:cNvSpPr txBox="1"/>
          <p:nvPr/>
        </p:nvSpPr>
        <p:spPr>
          <a:xfrm>
            <a:off x="1824625" y="1466165"/>
            <a:ext cx="5486400" cy="646331"/>
          </a:xfrm>
          <a:prstGeom prst="rect">
            <a:avLst/>
          </a:prstGeom>
          <a:noFill/>
        </p:spPr>
        <p:txBody>
          <a:bodyPr wrap="square" rtlCol="0">
            <a:spAutoFit/>
          </a:bodyPr>
          <a:lstStyle/>
          <a:p>
            <a:pPr algn="ctr"/>
            <a:r>
              <a:rPr lang="en-US" b="1" dirty="0" smtClean="0"/>
              <a:t>10 day follow-up.</a:t>
            </a:r>
          </a:p>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a:t>
            </a:r>
            <a:endParaRPr lang="en-US" b="1" dirty="0"/>
          </a:p>
        </p:txBody>
      </p:sp>
    </p:spTree>
    <p:extLst>
      <p:ext uri="{BB962C8B-B14F-4D97-AF65-F5344CB8AC3E}">
        <p14:creationId xmlns:p14="http://schemas.microsoft.com/office/powerpoint/2010/main" val="2665479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514600"/>
            <a:ext cx="4559300" cy="3419475"/>
          </a:xfrm>
        </p:spPr>
      </p:pic>
      <p:sp>
        <p:nvSpPr>
          <p:cNvPr id="5" name="TextBox 4"/>
          <p:cNvSpPr txBox="1"/>
          <p:nvPr/>
        </p:nvSpPr>
        <p:spPr>
          <a:xfrm>
            <a:off x="1828800" y="1542363"/>
            <a:ext cx="54864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remains in place.</a:t>
            </a:r>
          </a:p>
          <a:p>
            <a:pPr algn="ctr"/>
            <a:r>
              <a:rPr lang="en-US" b="1" dirty="0" smtClean="0"/>
              <a:t>Wound healing.</a:t>
            </a:r>
            <a:endParaRPr lang="en-US" b="1" dirty="0"/>
          </a:p>
        </p:txBody>
      </p:sp>
    </p:spTree>
    <p:extLst>
      <p:ext uri="{BB962C8B-B14F-4D97-AF65-F5344CB8AC3E}">
        <p14:creationId xmlns:p14="http://schemas.microsoft.com/office/powerpoint/2010/main" val="2164227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1600200"/>
            <a:ext cx="3394472" cy="4525963"/>
          </a:xfrm>
        </p:spPr>
      </p:pic>
      <p:sp>
        <p:nvSpPr>
          <p:cNvPr id="6" name="TextBox 5"/>
          <p:cNvSpPr txBox="1"/>
          <p:nvPr/>
        </p:nvSpPr>
        <p:spPr>
          <a:xfrm>
            <a:off x="5715000" y="1600200"/>
            <a:ext cx="2514600" cy="1200329"/>
          </a:xfrm>
          <a:prstGeom prst="rect">
            <a:avLst/>
          </a:prstGeom>
          <a:noFill/>
        </p:spPr>
        <p:txBody>
          <a:bodyPr wrap="square" rtlCol="0">
            <a:spAutoFit/>
          </a:bodyPr>
          <a:lstStyle/>
          <a:p>
            <a:r>
              <a:rPr lang="en-US" b="1" dirty="0" smtClean="0"/>
              <a:t>Single-application</a:t>
            </a:r>
          </a:p>
          <a:p>
            <a:endParaRPr lang="en-US" b="1" dirty="0" smtClean="0"/>
          </a:p>
          <a:p>
            <a:r>
              <a:rPr lang="en-US" b="1" dirty="0" smtClean="0"/>
              <a:t>Pain Free</a:t>
            </a:r>
          </a:p>
          <a:p>
            <a:endParaRPr lang="en-US" b="1" dirty="0"/>
          </a:p>
        </p:txBody>
      </p:sp>
    </p:spTree>
    <p:extLst>
      <p:ext uri="{BB962C8B-B14F-4D97-AF65-F5344CB8AC3E}">
        <p14:creationId xmlns:p14="http://schemas.microsoft.com/office/powerpoint/2010/main" val="22541792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92 Y/O Female – Non-Healing Wound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6237"/>
            <a:ext cx="3394472" cy="4525963"/>
          </a:xfrm>
        </p:spPr>
      </p:pic>
      <p:sp>
        <p:nvSpPr>
          <p:cNvPr id="5" name="TextBox 4"/>
          <p:cNvSpPr txBox="1"/>
          <p:nvPr/>
        </p:nvSpPr>
        <p:spPr>
          <a:xfrm>
            <a:off x="4800600" y="1600200"/>
            <a:ext cx="3429000" cy="3139321"/>
          </a:xfrm>
          <a:prstGeom prst="rect">
            <a:avLst/>
          </a:prstGeom>
          <a:noFill/>
        </p:spPr>
        <p:txBody>
          <a:bodyPr wrap="square" rtlCol="0">
            <a:spAutoFit/>
          </a:bodyPr>
          <a:lstStyle/>
          <a:p>
            <a:r>
              <a:rPr lang="en-US" b="1" dirty="0" smtClean="0"/>
              <a:t>Non-healing traumatic wound.</a:t>
            </a:r>
          </a:p>
          <a:p>
            <a:r>
              <a:rPr lang="en-US" b="1" dirty="0" smtClean="0"/>
              <a:t>Measures 10.7cm x 8.4cm, depth to bone.</a:t>
            </a:r>
          </a:p>
          <a:p>
            <a:r>
              <a:rPr lang="en-US" b="1" dirty="0" err="1" smtClean="0"/>
              <a:t>Hx</a:t>
            </a:r>
            <a:r>
              <a:rPr lang="en-US" b="1" dirty="0" smtClean="0"/>
              <a:t>: Leg varicosities with ulcers, bone and cartilage disorder, hypoxemia and cardiac disease, PVD, long term </a:t>
            </a:r>
            <a:r>
              <a:rPr lang="en-US" b="1" dirty="0" err="1" smtClean="0"/>
              <a:t>coumadin</a:t>
            </a:r>
            <a:r>
              <a:rPr lang="en-US" b="1" dirty="0" smtClean="0"/>
              <a:t> </a:t>
            </a:r>
            <a:r>
              <a:rPr lang="en-US" b="1" dirty="0"/>
              <a:t>t</a:t>
            </a:r>
            <a:r>
              <a:rPr lang="en-US" b="1" dirty="0" smtClean="0"/>
              <a:t>herapy.</a:t>
            </a:r>
          </a:p>
          <a:p>
            <a:r>
              <a:rPr lang="en-US" b="1" dirty="0" smtClean="0"/>
              <a:t>Wound painful and prevented exercise and rehab.</a:t>
            </a:r>
          </a:p>
          <a:p>
            <a:r>
              <a:rPr lang="en-US" b="1" dirty="0" smtClean="0"/>
              <a:t>Subject at risk of infection.</a:t>
            </a:r>
            <a:endParaRPr lang="en-US" b="1" dirty="0"/>
          </a:p>
        </p:txBody>
      </p:sp>
    </p:spTree>
    <p:extLst>
      <p:ext uri="{BB962C8B-B14F-4D97-AF65-F5344CB8AC3E}">
        <p14:creationId xmlns:p14="http://schemas.microsoft.com/office/powerpoint/2010/main" val="2880332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dirty="0" smtClean="0"/>
              <a:t>Indications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Pressure ulcers</a:t>
            </a:r>
          </a:p>
          <a:p>
            <a:r>
              <a:rPr lang="en-US" dirty="0"/>
              <a:t>Venous ulcers</a:t>
            </a:r>
          </a:p>
          <a:p>
            <a:r>
              <a:rPr lang="en-US" dirty="0" smtClean="0"/>
              <a:t>Diabetic and neuropathic ulcers</a:t>
            </a:r>
          </a:p>
          <a:p>
            <a:r>
              <a:rPr lang="en-US" dirty="0" smtClean="0"/>
              <a:t>Burns</a:t>
            </a:r>
          </a:p>
          <a:p>
            <a:r>
              <a:rPr lang="en-US" dirty="0" smtClean="0"/>
              <a:t>Skin tears</a:t>
            </a:r>
          </a:p>
          <a:p>
            <a:r>
              <a:rPr lang="en-US" dirty="0" smtClean="0"/>
              <a:t>Chronic vascular ulcers</a:t>
            </a:r>
          </a:p>
          <a:p>
            <a:r>
              <a:rPr lang="en-US" dirty="0" smtClean="0"/>
              <a:t>Traumatic injuries, including abrasions and lacerations</a:t>
            </a:r>
          </a:p>
          <a:p>
            <a:r>
              <a:rPr lang="en-US" dirty="0" smtClean="0"/>
              <a:t>Donor graft sites</a:t>
            </a:r>
          </a:p>
          <a:p>
            <a:r>
              <a:rPr lang="en-US" dirty="0" smtClean="0"/>
              <a:t>Minor surgical and cosmetic wounds</a:t>
            </a:r>
          </a:p>
          <a:p>
            <a:r>
              <a:rPr lang="en-US" dirty="0" smtClean="0"/>
              <a:t>Wound Dehiscence</a:t>
            </a:r>
          </a:p>
        </p:txBody>
      </p:sp>
    </p:spTree>
    <p:extLst>
      <p:ext uri="{BB962C8B-B14F-4D97-AF65-F5344CB8AC3E}">
        <p14:creationId xmlns:p14="http://schemas.microsoft.com/office/powerpoint/2010/main" val="3301659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2308324"/>
          </a:xfrm>
          <a:prstGeom prst="rect">
            <a:avLst/>
          </a:prstGeom>
          <a:noFill/>
        </p:spPr>
        <p:txBody>
          <a:bodyPr wrap="square" rtlCol="0">
            <a:spAutoFit/>
          </a:bodyPr>
          <a:lstStyle/>
          <a:p>
            <a:r>
              <a:rPr lang="en-US" b="1" dirty="0" smtClean="0"/>
              <a:t>Wound open 3 weeks prior to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application.</a:t>
            </a:r>
          </a:p>
          <a:p>
            <a:endParaRPr lang="en-US" b="1" dirty="0" smtClean="0"/>
          </a:p>
          <a:p>
            <a:r>
              <a:rPr lang="en-US" b="1" dirty="0" smtClean="0"/>
              <a:t>Patient had been receiving painful dressing changes 6-8 times daily.</a:t>
            </a:r>
          </a:p>
          <a:p>
            <a:endParaRPr lang="en-US" b="1" dirty="0" smtClean="0"/>
          </a:p>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 bleeding and pain ceased.</a:t>
            </a:r>
            <a:endParaRPr lang="en-US" b="1" dirty="0"/>
          </a:p>
        </p:txBody>
      </p:sp>
    </p:spTree>
    <p:extLst>
      <p:ext uri="{BB962C8B-B14F-4D97-AF65-F5344CB8AC3E}">
        <p14:creationId xmlns:p14="http://schemas.microsoft.com/office/powerpoint/2010/main" val="36327321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Hours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2971800" cy="923330"/>
          </a:xfrm>
          <a:prstGeom prst="rect">
            <a:avLst/>
          </a:prstGeom>
          <a:noFill/>
        </p:spPr>
        <p:txBody>
          <a:bodyPr wrap="square" rtlCol="0">
            <a:spAutoFit/>
          </a:bodyPr>
          <a:lstStyle/>
          <a:p>
            <a:r>
              <a:rPr lang="en-US" b="1" dirty="0" smtClean="0"/>
              <a:t>Dressing sealed securely in place.</a:t>
            </a:r>
          </a:p>
          <a:p>
            <a:pPr marL="285750" indent="-285750">
              <a:buFontTx/>
              <a:buChar char="-"/>
            </a:pPr>
            <a:endParaRPr lang="en-US" dirty="0"/>
          </a:p>
        </p:txBody>
      </p:sp>
    </p:spTree>
    <p:extLst>
      <p:ext uri="{BB962C8B-B14F-4D97-AF65-F5344CB8AC3E}">
        <p14:creationId xmlns:p14="http://schemas.microsoft.com/office/powerpoint/2010/main" val="4748385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Hours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1754326"/>
          </a:xfrm>
          <a:prstGeom prst="rect">
            <a:avLst/>
          </a:prstGeom>
          <a:noFill/>
        </p:spPr>
        <p:txBody>
          <a:bodyPr wrap="square" rtlCol="0">
            <a:spAutoFit/>
          </a:bodyPr>
          <a:lstStyle/>
          <a:p>
            <a:r>
              <a:rPr lang="en-US" b="1" dirty="0" smtClean="0"/>
              <a:t>Within 16 hours of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application, patient ambulating and receiving physical therapy.</a:t>
            </a:r>
          </a:p>
          <a:p>
            <a:pPr marL="285750" indent="-285750">
              <a:buFontTx/>
              <a:buChar char="-"/>
            </a:pPr>
            <a:endParaRPr lang="en-US" b="1" dirty="0" smtClean="0"/>
          </a:p>
          <a:p>
            <a:r>
              <a:rPr lang="en-US" b="1" dirty="0" smtClean="0"/>
              <a:t>No need for secondary dressing or pain medication.</a:t>
            </a:r>
            <a:endParaRPr lang="en-US" b="1" dirty="0"/>
          </a:p>
        </p:txBody>
      </p:sp>
    </p:spTree>
    <p:extLst>
      <p:ext uri="{BB962C8B-B14F-4D97-AF65-F5344CB8AC3E}">
        <p14:creationId xmlns:p14="http://schemas.microsoft.com/office/powerpoint/2010/main" val="138900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a:t>
            </a:r>
            <a:endParaRPr lang="en-US" dirty="0"/>
          </a:p>
        </p:txBody>
      </p:sp>
      <p:sp>
        <p:nvSpPr>
          <p:cNvPr id="4" name="Text Placeholder 3"/>
          <p:cNvSpPr>
            <a:spLocks noGrp="1"/>
          </p:cNvSpPr>
          <p:nvPr>
            <p:ph type="body" idx="1"/>
          </p:nvPr>
        </p:nvSpPr>
        <p:spPr>
          <a:xfrm>
            <a:off x="457200" y="1905000"/>
            <a:ext cx="4040188" cy="639762"/>
          </a:xfrm>
        </p:spPr>
        <p:txBody>
          <a:bodyPr>
            <a:noAutofit/>
          </a:bodyPr>
          <a:lstStyle/>
          <a:p>
            <a:pPr algn="ctr"/>
            <a:r>
              <a:rPr lang="en-US" sz="1800" dirty="0" smtClean="0"/>
              <a:t>Dressing adheres to wound and not surrounding tissue.</a:t>
            </a:r>
          </a:p>
          <a:p>
            <a:pPr algn="ctr"/>
            <a:r>
              <a:rPr lang="en-US" sz="1800" dirty="0" smtClean="0"/>
              <a:t>High vapor transfer rate prevents maceration of tissue.</a:t>
            </a:r>
            <a:endParaRPr lang="en-US" sz="1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895600"/>
            <a:ext cx="4040188" cy="3030141"/>
          </a:xfrm>
        </p:spPr>
      </p:pic>
      <p:sp>
        <p:nvSpPr>
          <p:cNvPr id="6" name="Text Placeholder 5"/>
          <p:cNvSpPr>
            <a:spLocks noGrp="1"/>
          </p:cNvSpPr>
          <p:nvPr>
            <p:ph type="body" sz="quarter" idx="3"/>
          </p:nvPr>
        </p:nvSpPr>
        <p:spPr>
          <a:xfrm>
            <a:off x="4724400" y="2133600"/>
            <a:ext cx="4041775" cy="639762"/>
          </a:xfrm>
        </p:spPr>
        <p:txBody>
          <a:bodyPr>
            <a:noAutofit/>
          </a:bodyPr>
          <a:lstStyle/>
          <a:p>
            <a:pPr algn="ctr"/>
            <a:r>
              <a:rPr lang="en-US" sz="1800" dirty="0" smtClean="0"/>
              <a:t>Patient discharged within 40 hours of </a:t>
            </a:r>
            <a:r>
              <a:rPr lang="en-US" sz="1800" dirty="0">
                <a:cs typeface="Sakkal Majalla" pitchFamily="2" charset="-78"/>
              </a:rPr>
              <a:t>Derma</a:t>
            </a:r>
            <a:r>
              <a:rPr lang="en-US" sz="1800" i="1" dirty="0">
                <a:solidFill>
                  <a:srgbClr val="FF0000"/>
                </a:solidFill>
                <a:latin typeface="Times New Roman" pitchFamily="18" charset="0"/>
                <a:cs typeface="Times New Roman" pitchFamily="18" charset="0"/>
              </a:rPr>
              <a:t>f</a:t>
            </a:r>
            <a:r>
              <a:rPr lang="en-US" sz="1800" dirty="0">
                <a:solidFill>
                  <a:srgbClr val="FF0000"/>
                </a:solidFill>
                <a:cs typeface="Times New Roman" pitchFamily="18" charset="0"/>
              </a:rPr>
              <a:t>ill </a:t>
            </a:r>
            <a:r>
              <a:rPr lang="en-US" sz="1800" dirty="0" smtClean="0"/>
              <a:t>application.</a:t>
            </a:r>
          </a:p>
          <a:p>
            <a:pPr algn="ctr"/>
            <a:r>
              <a:rPr lang="en-US" sz="1800" dirty="0" smtClean="0"/>
              <a:t>Single application, pain-free post application, bleeding stopped, infection prevented.</a:t>
            </a:r>
            <a:endParaRPr lang="en-US" sz="1800" dirty="0"/>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10200" y="2819400"/>
            <a:ext cx="2661245" cy="3548327"/>
          </a:xfrm>
        </p:spPr>
      </p:pic>
    </p:spTree>
    <p:extLst>
      <p:ext uri="{BB962C8B-B14F-4D97-AF65-F5344CB8AC3E}">
        <p14:creationId xmlns:p14="http://schemas.microsoft.com/office/powerpoint/2010/main" val="2911050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2971800" cy="1200329"/>
          </a:xfrm>
          <a:prstGeom prst="rect">
            <a:avLst/>
          </a:prstGeom>
          <a:noFill/>
        </p:spPr>
        <p:txBody>
          <a:bodyPr wrap="square" rtlCol="0">
            <a:spAutoFit/>
          </a:bodyPr>
          <a:lstStyle/>
          <a:p>
            <a:r>
              <a:rPr lang="en-US" b="1" dirty="0" smtClean="0"/>
              <a:t>Dressing securely in place at 10 Days.</a:t>
            </a:r>
          </a:p>
          <a:p>
            <a:endParaRPr lang="en-US" b="1" dirty="0" smtClean="0"/>
          </a:p>
          <a:p>
            <a:r>
              <a:rPr lang="en-US" b="1" dirty="0" smtClean="0"/>
              <a:t>Patient at home showering.</a:t>
            </a:r>
            <a:endParaRPr lang="en-US" b="1" dirty="0"/>
          </a:p>
        </p:txBody>
      </p:sp>
    </p:spTree>
    <p:extLst>
      <p:ext uri="{BB962C8B-B14F-4D97-AF65-F5344CB8AC3E}">
        <p14:creationId xmlns:p14="http://schemas.microsoft.com/office/powerpoint/2010/main" val="1851671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2031325"/>
          </a:xfrm>
          <a:prstGeom prst="rect">
            <a:avLst/>
          </a:prstGeom>
          <a:noFill/>
        </p:spPr>
        <p:txBody>
          <a:bodyPr wrap="square" rtlCol="0">
            <a:spAutoFit/>
          </a:bodyPr>
          <a:lstStyle/>
          <a:p>
            <a:r>
              <a:rPr lang="en-US" b="1" dirty="0" smtClean="0"/>
              <a:t>Patient healed original wound, but fell and reinjured previously damaged area.</a:t>
            </a:r>
          </a:p>
          <a:p>
            <a:endParaRPr lang="en-US" b="1" dirty="0" smtClean="0"/>
          </a:p>
          <a:p>
            <a:r>
              <a:rPr lang="en-US" b="1" dirty="0" smtClean="0"/>
              <a:t>Family used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given for patching on 2 new skin tears acquired 10 days earlier.</a:t>
            </a:r>
            <a:endParaRPr lang="en-US" b="1" dirty="0"/>
          </a:p>
        </p:txBody>
      </p:sp>
    </p:spTree>
    <p:extLst>
      <p:ext uri="{BB962C8B-B14F-4D97-AF65-F5344CB8AC3E}">
        <p14:creationId xmlns:p14="http://schemas.microsoft.com/office/powerpoint/2010/main" val="25494572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75 Y/O Female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4247317"/>
          </a:xfrm>
          <a:prstGeom prst="rect">
            <a:avLst/>
          </a:prstGeom>
          <a:noFill/>
        </p:spPr>
        <p:txBody>
          <a:bodyPr wrap="square" rtlCol="0">
            <a:spAutoFit/>
          </a:bodyPr>
          <a:lstStyle/>
          <a:p>
            <a:r>
              <a:rPr lang="en-US" b="1" dirty="0" smtClean="0"/>
              <a:t>Wound to bridge of nose, bone involvement.</a:t>
            </a:r>
          </a:p>
          <a:p>
            <a:endParaRPr lang="en-US" b="1" dirty="0" smtClean="0"/>
          </a:p>
          <a:p>
            <a:r>
              <a:rPr lang="en-US" b="1" dirty="0" smtClean="0"/>
              <a:t>Hx. of hypertension, CAD, 2 pack/day smoker.</a:t>
            </a:r>
          </a:p>
          <a:p>
            <a:endParaRPr lang="en-US" b="1" dirty="0" smtClean="0"/>
          </a:p>
          <a:p>
            <a:r>
              <a:rPr lang="en-US" b="1" dirty="0" smtClean="0"/>
              <a:t>Patient noted pain relief with application of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r>
              <a:rPr lang="en-US" b="1" dirty="0" smtClean="0"/>
              <a:t>.</a:t>
            </a:r>
          </a:p>
          <a:p>
            <a:endParaRPr lang="en-US" b="1" dirty="0" smtClean="0"/>
          </a:p>
          <a:p>
            <a:r>
              <a:rPr lang="en-US" b="1" dirty="0" smtClean="0"/>
              <a:t>Requested steri-strip be placed at edges for glasses to rest on.</a:t>
            </a:r>
          </a:p>
          <a:p>
            <a:endParaRPr lang="en-US" b="1" dirty="0"/>
          </a:p>
          <a:p>
            <a:endParaRPr lang="en-US" b="1" dirty="0" smtClean="0"/>
          </a:p>
          <a:p>
            <a:endParaRPr lang="en-US" b="1" dirty="0" smtClean="0"/>
          </a:p>
          <a:p>
            <a:endParaRPr lang="en-US" b="1" dirty="0"/>
          </a:p>
        </p:txBody>
      </p:sp>
      <p:sp>
        <p:nvSpPr>
          <p:cNvPr id="6" name="TextBox 5"/>
          <p:cNvSpPr txBox="1"/>
          <p:nvPr/>
        </p:nvSpPr>
        <p:spPr>
          <a:xfrm>
            <a:off x="4800600" y="4648200"/>
            <a:ext cx="3429000" cy="923330"/>
          </a:xfrm>
          <a:prstGeom prst="rect">
            <a:avLst/>
          </a:prstGeom>
          <a:noFill/>
        </p:spPr>
        <p:txBody>
          <a:bodyPr wrap="square" rtlCol="0">
            <a:spAutoFit/>
          </a:bodyPr>
          <a:lstStyle/>
          <a:p>
            <a:endParaRPr lang="en-US" b="1" dirty="0"/>
          </a:p>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at 7 days.</a:t>
            </a:r>
          </a:p>
          <a:p>
            <a:pPr marL="285750" indent="-285750">
              <a:buFontTx/>
              <a:buChar char="-"/>
            </a:pPr>
            <a:endParaRPr lang="en-US" dirty="0"/>
          </a:p>
        </p:txBody>
      </p:sp>
    </p:spTree>
    <p:extLst>
      <p:ext uri="{BB962C8B-B14F-4D97-AF65-F5344CB8AC3E}">
        <p14:creationId xmlns:p14="http://schemas.microsoft.com/office/powerpoint/2010/main" val="19743632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352800" cy="1477328"/>
          </a:xfrm>
          <a:prstGeom prst="rect">
            <a:avLst/>
          </a:prstGeom>
          <a:noFill/>
        </p:spPr>
        <p:txBody>
          <a:bodyPr wrap="square" rtlCol="0">
            <a:spAutoFit/>
          </a:bodyPr>
          <a:lstStyle/>
          <a:p>
            <a:r>
              <a:rPr lang="en-US" b="1" dirty="0" smtClean="0"/>
              <a:t>Dressing fell off painlessly.</a:t>
            </a:r>
          </a:p>
          <a:p>
            <a:endParaRPr lang="en-US" b="1" dirty="0" smtClean="0"/>
          </a:p>
          <a:p>
            <a:r>
              <a:rPr lang="en-US" b="1" dirty="0" smtClean="0"/>
              <a:t>Single application.</a:t>
            </a:r>
          </a:p>
          <a:p>
            <a:endParaRPr lang="en-US" b="1" dirty="0" smtClean="0"/>
          </a:p>
          <a:p>
            <a:r>
              <a:rPr lang="en-US" b="1" dirty="0" smtClean="0"/>
              <a:t>No scar.</a:t>
            </a:r>
            <a:endParaRPr lang="en-US" b="1" dirty="0"/>
          </a:p>
        </p:txBody>
      </p:sp>
    </p:spTree>
    <p:extLst>
      <p:ext uri="{BB962C8B-B14F-4D97-AF65-F5344CB8AC3E}">
        <p14:creationId xmlns:p14="http://schemas.microsoft.com/office/powerpoint/2010/main" val="12273375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Y/O Male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19400"/>
            <a:ext cx="4470400" cy="3352800"/>
          </a:xfrm>
        </p:spPr>
      </p:pic>
      <p:sp>
        <p:nvSpPr>
          <p:cNvPr id="5" name="TextBox 4"/>
          <p:cNvSpPr txBox="1"/>
          <p:nvPr/>
        </p:nvSpPr>
        <p:spPr>
          <a:xfrm>
            <a:off x="914400" y="1295400"/>
            <a:ext cx="7315200" cy="923330"/>
          </a:xfrm>
          <a:prstGeom prst="rect">
            <a:avLst/>
          </a:prstGeom>
          <a:noFill/>
        </p:spPr>
        <p:txBody>
          <a:bodyPr wrap="square" rtlCol="0">
            <a:spAutoFit/>
          </a:bodyPr>
          <a:lstStyle/>
          <a:p>
            <a:pPr algn="ctr"/>
            <a:r>
              <a:rPr lang="en-US" b="1" dirty="0" smtClean="0"/>
              <a:t>Ischemic wound from horse trailer injury.</a:t>
            </a:r>
          </a:p>
          <a:p>
            <a:pPr algn="ctr"/>
            <a:r>
              <a:rPr lang="en-US" b="1" dirty="0" smtClean="0"/>
              <a:t>ABI .40, Transcutaneous Oxygen Pressure (TCP02) 25</a:t>
            </a:r>
            <a:r>
              <a:rPr lang="en-US" b="1" dirty="0"/>
              <a:t>.</a:t>
            </a:r>
            <a:endParaRPr lang="en-US" b="1" dirty="0" smtClean="0"/>
          </a:p>
          <a:p>
            <a:pPr algn="ctr"/>
            <a:r>
              <a:rPr lang="en-US" b="1" dirty="0" smtClean="0"/>
              <a:t>Patient treated for 3 weeks prior to being seen at wound center</a:t>
            </a:r>
            <a:r>
              <a:rPr lang="en-US" dirty="0" smtClean="0"/>
              <a:t>.</a:t>
            </a:r>
          </a:p>
        </p:txBody>
      </p:sp>
    </p:spTree>
    <p:extLst>
      <p:ext uri="{BB962C8B-B14F-4D97-AF65-F5344CB8AC3E}">
        <p14:creationId xmlns:p14="http://schemas.microsoft.com/office/powerpoint/2010/main" val="1526289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15</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590800"/>
            <a:ext cx="4724400" cy="3543300"/>
          </a:xfrm>
        </p:spPr>
      </p:pic>
      <p:sp>
        <p:nvSpPr>
          <p:cNvPr id="5" name="TextBox 4"/>
          <p:cNvSpPr txBox="1"/>
          <p:nvPr/>
        </p:nvSpPr>
        <p:spPr>
          <a:xfrm>
            <a:off x="914400" y="1143000"/>
            <a:ext cx="7315200" cy="923330"/>
          </a:xfrm>
          <a:prstGeom prst="rect">
            <a:avLst/>
          </a:prstGeom>
          <a:noFill/>
        </p:spPr>
        <p:txBody>
          <a:bodyPr wrap="square" rtlCol="0">
            <a:spAutoFit/>
          </a:bodyPr>
          <a:lstStyle/>
          <a:p>
            <a:pPr algn="ctr"/>
            <a:r>
              <a:rPr lang="en-US" b="1" dirty="0" smtClean="0"/>
              <a:t>Patient received serial debridements, culture specific antibiotics, and wound dressed with silver dressing for 21 days.</a:t>
            </a:r>
          </a:p>
          <a:p>
            <a:pPr algn="ctr"/>
            <a:r>
              <a:rPr lang="en-US" b="1" dirty="0" smtClean="0"/>
              <a:t>Pain 8 on scale of 1-10.</a:t>
            </a:r>
            <a:endParaRPr lang="en-US" b="1" dirty="0"/>
          </a:p>
        </p:txBody>
      </p:sp>
    </p:spTree>
    <p:extLst>
      <p:ext uri="{BB962C8B-B14F-4D97-AF65-F5344CB8AC3E}">
        <p14:creationId xmlns:p14="http://schemas.microsoft.com/office/powerpoint/2010/main" val="41347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14399"/>
          </a:xfrm>
        </p:spPr>
        <p:txBody>
          <a:bodyPr>
            <a:normAutofit fontScale="90000"/>
          </a:bodyPr>
          <a:lstStyle/>
          <a:p>
            <a:r>
              <a:rPr lang="en-US" dirty="0" smtClean="0">
                <a:cs typeface="Sakkal Majalla" pitchFamily="2" charset="-78"/>
              </a:rPr>
              <a:t>Derma</a:t>
            </a:r>
            <a:r>
              <a:rPr lang="en-US" i="1" dirty="0" smtClean="0">
                <a:solidFill>
                  <a:srgbClr val="FF0000"/>
                </a:solidFill>
                <a:latin typeface="Times New Roman" pitchFamily="18" charset="0"/>
                <a:cs typeface="Times New Roman" pitchFamily="18" charset="0"/>
              </a:rPr>
              <a:t>f</a:t>
            </a:r>
            <a:r>
              <a:rPr lang="en-US" dirty="0" smtClean="0">
                <a:solidFill>
                  <a:srgbClr val="FF0000"/>
                </a:solidFill>
                <a:cs typeface="Times New Roman" pitchFamily="18" charset="0"/>
              </a:rPr>
              <a:t>ill </a:t>
            </a:r>
            <a:r>
              <a:rPr lang="en-US" dirty="0" smtClean="0">
                <a:cs typeface="Times New Roman" pitchFamily="18" charset="0"/>
              </a:rPr>
              <a:t>Contraindications and Precautions</a:t>
            </a:r>
            <a:endParaRPr lang="en-US" dirty="0"/>
          </a:p>
        </p:txBody>
      </p:sp>
      <p:sp>
        <p:nvSpPr>
          <p:cNvPr id="3" name="Subtitle 2"/>
          <p:cNvSpPr>
            <a:spLocks noGrp="1"/>
          </p:cNvSpPr>
          <p:nvPr>
            <p:ph type="subTitle" idx="1"/>
          </p:nvPr>
        </p:nvSpPr>
        <p:spPr>
          <a:xfrm>
            <a:off x="1371600" y="1981200"/>
            <a:ext cx="7086600" cy="4114800"/>
          </a:xfrm>
        </p:spPr>
        <p:txBody>
          <a:bodyPr>
            <a:normAutofit fontScale="77500" lnSpcReduction="20000"/>
          </a:bodyPr>
          <a:lstStyle/>
          <a:p>
            <a:pPr algn="l"/>
            <a:r>
              <a:rPr lang="en-US" dirty="0" smtClean="0">
                <a:solidFill>
                  <a:schemeClr val="tx1"/>
                </a:solidFill>
                <a:cs typeface="Sakkal Majalla" pitchFamily="2" charset="-78"/>
              </a:rPr>
              <a:t>Derma</a:t>
            </a:r>
            <a:r>
              <a:rPr lang="en-US" i="1" dirty="0" smtClean="0">
                <a:solidFill>
                  <a:srgbClr val="FF0000"/>
                </a:solidFill>
                <a:latin typeface="Times New Roman" pitchFamily="18" charset="0"/>
                <a:cs typeface="Times New Roman" pitchFamily="18" charset="0"/>
              </a:rPr>
              <a:t>f</a:t>
            </a:r>
            <a:r>
              <a:rPr lang="en-US" dirty="0" smtClean="0">
                <a:solidFill>
                  <a:srgbClr val="FF0000"/>
                </a:solidFill>
                <a:cs typeface="Times New Roman" pitchFamily="18" charset="0"/>
              </a:rPr>
              <a:t>ill </a:t>
            </a:r>
            <a:r>
              <a:rPr lang="en-US" dirty="0" smtClean="0">
                <a:solidFill>
                  <a:schemeClr val="tx1"/>
                </a:solidFill>
                <a:cs typeface="Times New Roman" pitchFamily="18" charset="0"/>
              </a:rPr>
              <a:t>is not indicated for 1</a:t>
            </a:r>
            <a:r>
              <a:rPr lang="en-US" baseline="30000" dirty="0" smtClean="0">
                <a:solidFill>
                  <a:schemeClr val="tx1"/>
                </a:solidFill>
                <a:cs typeface="Times New Roman" pitchFamily="18" charset="0"/>
              </a:rPr>
              <a:t>st</a:t>
            </a:r>
            <a:r>
              <a:rPr lang="en-US" dirty="0" smtClean="0">
                <a:solidFill>
                  <a:schemeClr val="tx1"/>
                </a:solidFill>
                <a:cs typeface="Times New Roman" pitchFamily="18" charset="0"/>
              </a:rPr>
              <a:t> and 3</a:t>
            </a:r>
            <a:r>
              <a:rPr lang="en-US" baseline="30000" dirty="0" smtClean="0">
                <a:solidFill>
                  <a:schemeClr val="tx1"/>
                </a:solidFill>
                <a:cs typeface="Times New Roman" pitchFamily="18" charset="0"/>
              </a:rPr>
              <a:t>rd</a:t>
            </a:r>
            <a:r>
              <a:rPr lang="en-US" dirty="0" smtClean="0">
                <a:solidFill>
                  <a:schemeClr val="tx1"/>
                </a:solidFill>
                <a:cs typeface="Times New Roman" pitchFamily="18" charset="0"/>
              </a:rPr>
              <a:t> degree burns and will not adhere to a dry surface.</a:t>
            </a:r>
          </a:p>
          <a:p>
            <a:pPr algn="l"/>
            <a:endParaRPr lang="en-US" dirty="0" smtClean="0">
              <a:solidFill>
                <a:schemeClr val="tx1"/>
              </a:solidFill>
              <a:cs typeface="Times New Roman" pitchFamily="18" charset="0"/>
            </a:endParaRPr>
          </a:p>
          <a:p>
            <a:pPr algn="l"/>
            <a:r>
              <a:rPr lang="en-US" dirty="0">
                <a:solidFill>
                  <a:schemeClr val="tx1"/>
                </a:solidFill>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dirty="0" smtClean="0">
                <a:solidFill>
                  <a:schemeClr val="tx1"/>
                </a:solidFill>
                <a:cs typeface="Times New Roman" pitchFamily="18" charset="0"/>
              </a:rPr>
              <a:t>should not be applied until excessive exudate and infection are controlled.</a:t>
            </a:r>
          </a:p>
          <a:p>
            <a:pPr algn="l"/>
            <a:endParaRPr lang="en-US" dirty="0" smtClean="0">
              <a:solidFill>
                <a:schemeClr val="tx1"/>
              </a:solidFill>
              <a:cs typeface="Times New Roman" pitchFamily="18" charset="0"/>
            </a:endParaRPr>
          </a:p>
          <a:p>
            <a:pPr algn="l"/>
            <a:r>
              <a:rPr lang="en-US" dirty="0" smtClean="0">
                <a:solidFill>
                  <a:schemeClr val="tx1"/>
                </a:solidFill>
                <a:cs typeface="Times New Roman" pitchFamily="18" charset="0"/>
              </a:rPr>
              <a:t>Do not re-use or re-sterilize once </a:t>
            </a:r>
            <a:r>
              <a:rPr lang="en-US" dirty="0" smtClean="0">
                <a:solidFill>
                  <a:schemeClr val="tx1"/>
                </a:solidFill>
                <a:cs typeface="Sakkal Majalla" pitchFamily="2" charset="-78"/>
              </a:rPr>
              <a:t>Derma</a:t>
            </a:r>
            <a:r>
              <a:rPr lang="en-US" i="1" dirty="0" smtClean="0">
                <a:solidFill>
                  <a:srgbClr val="FF0000"/>
                </a:solidFill>
                <a:latin typeface="Times New Roman" pitchFamily="18" charset="0"/>
                <a:cs typeface="Times New Roman" pitchFamily="18" charset="0"/>
              </a:rPr>
              <a:t>f</a:t>
            </a:r>
            <a:r>
              <a:rPr lang="en-US" dirty="0" smtClean="0">
                <a:solidFill>
                  <a:srgbClr val="FF0000"/>
                </a:solidFill>
                <a:cs typeface="Times New Roman" pitchFamily="18" charset="0"/>
              </a:rPr>
              <a:t>ill </a:t>
            </a:r>
            <a:r>
              <a:rPr lang="en-US" dirty="0" smtClean="0">
                <a:solidFill>
                  <a:schemeClr val="tx1"/>
                </a:solidFill>
                <a:cs typeface="Times New Roman" pitchFamily="18" charset="0"/>
              </a:rPr>
              <a:t>has been applied to the wound.</a:t>
            </a:r>
          </a:p>
          <a:p>
            <a:pPr algn="l"/>
            <a:endParaRPr lang="en-US" dirty="0" smtClean="0">
              <a:solidFill>
                <a:schemeClr val="tx1"/>
              </a:solidFill>
              <a:cs typeface="Times New Roman" pitchFamily="18" charset="0"/>
            </a:endParaRPr>
          </a:p>
          <a:p>
            <a:pPr algn="l"/>
            <a:r>
              <a:rPr lang="en-US" dirty="0" smtClean="0">
                <a:solidFill>
                  <a:schemeClr val="tx1"/>
                </a:solidFill>
                <a:cs typeface="Times New Roman" pitchFamily="18" charset="0"/>
              </a:rPr>
              <a:t>Do not use if package seal is broken or membrane shows evidence of contamination or damage.</a:t>
            </a:r>
            <a:endParaRPr lang="en-US" dirty="0">
              <a:solidFill>
                <a:schemeClr val="tx1"/>
              </a:solidFill>
            </a:endParaRPr>
          </a:p>
        </p:txBody>
      </p:sp>
    </p:spTree>
    <p:extLst>
      <p:ext uri="{BB962C8B-B14F-4D97-AF65-F5344CB8AC3E}">
        <p14:creationId xmlns:p14="http://schemas.microsoft.com/office/powerpoint/2010/main" val="936785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19400"/>
            <a:ext cx="4513792" cy="3385344"/>
          </a:xfrm>
        </p:spPr>
      </p:pic>
      <p:sp>
        <p:nvSpPr>
          <p:cNvPr id="5" name="TextBox 4"/>
          <p:cNvSpPr txBox="1"/>
          <p:nvPr/>
        </p:nvSpPr>
        <p:spPr>
          <a:xfrm>
            <a:off x="914400" y="1371600"/>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 on day 21.</a:t>
            </a:r>
          </a:p>
          <a:p>
            <a:pPr algn="ctr"/>
            <a:r>
              <a:rPr lang="en-US" b="1" dirty="0" smtClean="0"/>
              <a:t>Patient noted immediate pain relief with pain registering at a 0 on a scale of 0 to 10.</a:t>
            </a:r>
            <a:endParaRPr lang="en-US" b="1" dirty="0"/>
          </a:p>
        </p:txBody>
      </p:sp>
    </p:spTree>
    <p:extLst>
      <p:ext uri="{BB962C8B-B14F-4D97-AF65-F5344CB8AC3E}">
        <p14:creationId xmlns:p14="http://schemas.microsoft.com/office/powerpoint/2010/main" val="10820674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8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971800"/>
            <a:ext cx="4305300" cy="3228975"/>
          </a:xfrm>
        </p:spPr>
      </p:pic>
      <p:sp>
        <p:nvSpPr>
          <p:cNvPr id="5" name="TextBox 4"/>
          <p:cNvSpPr txBox="1"/>
          <p:nvPr/>
        </p:nvSpPr>
        <p:spPr>
          <a:xfrm>
            <a:off x="914400" y="1752600"/>
            <a:ext cx="7315200" cy="646331"/>
          </a:xfrm>
          <a:prstGeom prst="rect">
            <a:avLst/>
          </a:prstGeom>
          <a:noFill/>
        </p:spPr>
        <p:txBody>
          <a:bodyPr wrap="square" rtlCol="0">
            <a:spAutoFit/>
          </a:bodyPr>
          <a:lstStyle/>
          <a:p>
            <a:pPr algn="ctr"/>
            <a:r>
              <a:rPr lang="en-US" b="1" dirty="0" smtClean="0"/>
              <a:t>Patient showering with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in place over wound.</a:t>
            </a:r>
          </a:p>
          <a:p>
            <a:pPr algn="ctr"/>
            <a:r>
              <a:rPr lang="en-US" b="1" dirty="0" smtClean="0"/>
              <a:t>Single-application and pain-free since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application.</a:t>
            </a:r>
          </a:p>
        </p:txBody>
      </p:sp>
    </p:spTree>
    <p:extLst>
      <p:ext uri="{BB962C8B-B14F-4D97-AF65-F5344CB8AC3E}">
        <p14:creationId xmlns:p14="http://schemas.microsoft.com/office/powerpoint/2010/main" val="4263648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37 Y/O Female – 2</a:t>
            </a:r>
            <a:r>
              <a:rPr lang="en-US" baseline="30000" dirty="0" smtClean="0"/>
              <a:t>nd</a:t>
            </a:r>
            <a:r>
              <a:rPr lang="en-US" dirty="0" smtClean="0"/>
              <a:t> Degree Burn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1200329"/>
          </a:xfrm>
          <a:prstGeom prst="rect">
            <a:avLst/>
          </a:prstGeom>
          <a:noFill/>
        </p:spPr>
        <p:txBody>
          <a:bodyPr wrap="square" rtlCol="0">
            <a:spAutoFit/>
          </a:bodyPr>
          <a:lstStyle/>
          <a:p>
            <a:r>
              <a:rPr lang="en-US" b="1" dirty="0" smtClean="0"/>
              <a:t>Patient presented with 2</a:t>
            </a:r>
            <a:r>
              <a:rPr lang="en-US" b="1" baseline="30000" dirty="0" smtClean="0"/>
              <a:t>nd</a:t>
            </a:r>
            <a:r>
              <a:rPr lang="en-US" b="1" dirty="0" smtClean="0"/>
              <a:t> degree burns on face.</a:t>
            </a:r>
          </a:p>
          <a:p>
            <a:r>
              <a:rPr lang="en-US" b="1" dirty="0" smtClean="0"/>
              <a:t> </a:t>
            </a:r>
          </a:p>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dressing in place</a:t>
            </a:r>
            <a:r>
              <a:rPr lang="en-US" dirty="0" smtClean="0"/>
              <a:t>.</a:t>
            </a:r>
            <a:endParaRPr lang="en-US" dirty="0"/>
          </a:p>
        </p:txBody>
      </p:sp>
    </p:spTree>
    <p:extLst>
      <p:ext uri="{BB962C8B-B14F-4D97-AF65-F5344CB8AC3E}">
        <p14:creationId xmlns:p14="http://schemas.microsoft.com/office/powerpoint/2010/main" val="20415850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94472" cy="4525963"/>
          </a:xfrm>
        </p:spPr>
      </p:pic>
      <p:sp>
        <p:nvSpPr>
          <p:cNvPr id="5" name="TextBox 4"/>
          <p:cNvSpPr txBox="1"/>
          <p:nvPr/>
        </p:nvSpPr>
        <p:spPr>
          <a:xfrm>
            <a:off x="4800600" y="1600200"/>
            <a:ext cx="3429000" cy="1754326"/>
          </a:xfrm>
          <a:prstGeom prst="rect">
            <a:avLst/>
          </a:prstGeom>
          <a:noFill/>
        </p:spPr>
        <p:txBody>
          <a:bodyPr wrap="square" rtlCol="0">
            <a:spAutoFit/>
          </a:bodyPr>
          <a:lstStyle/>
          <a:p>
            <a:r>
              <a:rPr lang="en-US" dirty="0" smtClean="0">
                <a:cs typeface="Sakkal Majalla" pitchFamily="2" charset="-78"/>
              </a:rPr>
              <a:t>Derma</a:t>
            </a:r>
            <a:r>
              <a:rPr lang="en-US" i="1" dirty="0" smtClean="0">
                <a:solidFill>
                  <a:srgbClr val="FF0000"/>
                </a:solidFill>
                <a:latin typeface="Times New Roman" pitchFamily="18" charset="0"/>
                <a:cs typeface="Times New Roman" pitchFamily="18" charset="0"/>
              </a:rPr>
              <a:t>f</a:t>
            </a:r>
            <a:r>
              <a:rPr lang="en-US" dirty="0" smtClean="0">
                <a:solidFill>
                  <a:srgbClr val="FF0000"/>
                </a:solidFill>
                <a:cs typeface="Times New Roman" pitchFamily="18" charset="0"/>
              </a:rPr>
              <a:t>ill</a:t>
            </a:r>
            <a:r>
              <a:rPr lang="en-US" b="1" dirty="0" smtClean="0"/>
              <a:t> lifted off face in 4 days.</a:t>
            </a:r>
          </a:p>
          <a:p>
            <a:endParaRPr lang="en-US" b="1" dirty="0" smtClean="0"/>
          </a:p>
          <a:p>
            <a:r>
              <a:rPr lang="en-US" b="1" dirty="0" smtClean="0"/>
              <a:t>Patient states once dressing was applied, she became pain-free and remained so throughout recovery.</a:t>
            </a:r>
            <a:endParaRPr lang="en-US" b="1" dirty="0"/>
          </a:p>
        </p:txBody>
      </p:sp>
    </p:spTree>
    <p:extLst>
      <p:ext uri="{BB962C8B-B14F-4D97-AF65-F5344CB8AC3E}">
        <p14:creationId xmlns:p14="http://schemas.microsoft.com/office/powerpoint/2010/main" val="869993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2515644"/>
            <a:ext cx="2743200" cy="36576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19471"/>
            <a:ext cx="2762250" cy="3683000"/>
          </a:xfrm>
          <a:prstGeom prst="rect">
            <a:avLst/>
          </a:prstGeom>
        </p:spPr>
      </p:pic>
      <p:sp>
        <p:nvSpPr>
          <p:cNvPr id="6" name="TextBox 5"/>
          <p:cNvSpPr txBox="1"/>
          <p:nvPr/>
        </p:nvSpPr>
        <p:spPr>
          <a:xfrm>
            <a:off x="914400" y="1447800"/>
            <a:ext cx="7315200" cy="923330"/>
          </a:xfrm>
          <a:prstGeom prst="rect">
            <a:avLst/>
          </a:prstGeom>
          <a:noFill/>
        </p:spPr>
        <p:txBody>
          <a:bodyPr wrap="square" rtlCol="0">
            <a:spAutoFit/>
          </a:bodyPr>
          <a:lstStyle/>
          <a:p>
            <a:pPr algn="ctr"/>
            <a:r>
              <a:rPr lang="en-US" b="1" dirty="0" smtClean="0"/>
              <a:t>No scarring present.</a:t>
            </a:r>
          </a:p>
          <a:p>
            <a:pPr algn="ctr"/>
            <a:r>
              <a:rPr lang="en-US" b="1" dirty="0" smtClean="0"/>
              <a:t>Patient stated that left side of face (burned side) appeared “More youthful.”</a:t>
            </a:r>
            <a:endParaRPr lang="en-US" b="1" dirty="0"/>
          </a:p>
        </p:txBody>
      </p:sp>
    </p:spTree>
    <p:extLst>
      <p:ext uri="{BB962C8B-B14F-4D97-AF65-F5344CB8AC3E}">
        <p14:creationId xmlns:p14="http://schemas.microsoft.com/office/powerpoint/2010/main" val="38121537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Miller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590800"/>
            <a:ext cx="4762500" cy="3571875"/>
          </a:xfrm>
        </p:spPr>
      </p:pic>
      <p:sp>
        <p:nvSpPr>
          <p:cNvPr id="5" name="TextBox 4"/>
          <p:cNvSpPr txBox="1"/>
          <p:nvPr/>
        </p:nvSpPr>
        <p:spPr>
          <a:xfrm>
            <a:off x="914400" y="1389965"/>
            <a:ext cx="7315200" cy="923330"/>
          </a:xfrm>
          <a:prstGeom prst="rect">
            <a:avLst/>
          </a:prstGeom>
          <a:noFill/>
        </p:spPr>
        <p:txBody>
          <a:bodyPr wrap="square" rtlCol="0">
            <a:spAutoFit/>
          </a:bodyPr>
          <a:lstStyle/>
          <a:p>
            <a:pPr algn="ctr"/>
            <a:r>
              <a:rPr lang="en-US" b="1" dirty="0" smtClean="0"/>
              <a:t>Multiple myeloma and painful bilateral vasculitic wounds.</a:t>
            </a:r>
          </a:p>
          <a:p>
            <a:pPr algn="ctr"/>
            <a:r>
              <a:rPr lang="en-US" b="1" dirty="0" smtClean="0"/>
              <a:t>10 out of 10 on pain scale.</a:t>
            </a:r>
          </a:p>
          <a:p>
            <a:pPr algn="ctr"/>
            <a:r>
              <a:rPr lang="en-US" b="1" dirty="0" smtClean="0"/>
              <a:t>Patient claimed nearly instant pain relief upon application of dressing. </a:t>
            </a:r>
            <a:endParaRPr lang="en-US" b="1" dirty="0"/>
          </a:p>
        </p:txBody>
      </p:sp>
    </p:spTree>
    <p:extLst>
      <p:ext uri="{BB962C8B-B14F-4D97-AF65-F5344CB8AC3E}">
        <p14:creationId xmlns:p14="http://schemas.microsoft.com/office/powerpoint/2010/main" val="32423401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542365"/>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dressing adhered to wound.</a:t>
            </a:r>
          </a:p>
          <a:p>
            <a:pPr algn="ctr"/>
            <a:r>
              <a:rPr lang="en-US" b="1" dirty="0" smtClean="0"/>
              <a:t> </a:t>
            </a:r>
            <a:endParaRPr lang="en-US" b="1" dirty="0"/>
          </a:p>
          <a:p>
            <a:pPr algn="ctr"/>
            <a:r>
              <a:rPr lang="en-US" b="1" dirty="0" smtClean="0"/>
              <a:t>Patient remains pain-free.</a:t>
            </a:r>
            <a:endParaRPr lang="en-US" b="1" dirty="0"/>
          </a:p>
        </p:txBody>
      </p:sp>
    </p:spTree>
    <p:extLst>
      <p:ext uri="{BB962C8B-B14F-4D97-AF65-F5344CB8AC3E}">
        <p14:creationId xmlns:p14="http://schemas.microsoft.com/office/powerpoint/2010/main" val="3332378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Months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19400"/>
            <a:ext cx="4381500" cy="3286125"/>
          </a:xfrm>
        </p:spPr>
      </p:pic>
      <p:sp>
        <p:nvSpPr>
          <p:cNvPr id="5" name="TextBox 4"/>
          <p:cNvSpPr txBox="1"/>
          <p:nvPr/>
        </p:nvSpPr>
        <p:spPr>
          <a:xfrm>
            <a:off x="1818362" y="1447800"/>
            <a:ext cx="54864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removed revealing granular healing tissue.</a:t>
            </a:r>
          </a:p>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re-applied.</a:t>
            </a:r>
            <a:endParaRPr lang="en-US" b="1" dirty="0"/>
          </a:p>
        </p:txBody>
      </p:sp>
    </p:spTree>
    <p:extLst>
      <p:ext uri="{BB962C8B-B14F-4D97-AF65-F5344CB8AC3E}">
        <p14:creationId xmlns:p14="http://schemas.microsoft.com/office/powerpoint/2010/main" val="27946518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Re-Application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3440170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7 Re-Application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759761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Rash</a:t>
            </a:r>
            <a:endParaRPr lang="en-US" dirty="0"/>
          </a:p>
        </p:txBody>
      </p:sp>
      <p:sp>
        <p:nvSpPr>
          <p:cNvPr id="3" name="Text Placeholder 2"/>
          <p:cNvSpPr>
            <a:spLocks noGrp="1"/>
          </p:cNvSpPr>
          <p:nvPr>
            <p:ph type="body" idx="1"/>
          </p:nvPr>
        </p:nvSpPr>
        <p:spPr/>
        <p:txBody>
          <a:bodyPr>
            <a:normAutofit/>
          </a:bodyPr>
          <a:lstStyle/>
          <a:p>
            <a:pPr algn="ctr"/>
            <a:r>
              <a:rPr lang="en-GB" sz="1300" dirty="0"/>
              <a:t>Arm moistened with saline prior to application </a:t>
            </a:r>
            <a:endParaRPr lang="en-GB" sz="1300" dirty="0" smtClean="0"/>
          </a:p>
          <a:p>
            <a:pPr algn="ctr"/>
            <a:r>
              <a:rPr lang="en-GB" sz="1300" dirty="0" smtClean="0"/>
              <a:t>allowing </a:t>
            </a:r>
            <a:r>
              <a:rPr lang="en-US" sz="1400" dirty="0">
                <a:cs typeface="Sakkal Majalla" pitchFamily="2" charset="-78"/>
              </a:rPr>
              <a:t>Derma</a:t>
            </a:r>
            <a:r>
              <a:rPr lang="en-US" sz="1400" i="1" dirty="0">
                <a:solidFill>
                  <a:srgbClr val="FF0000"/>
                </a:solidFill>
                <a:latin typeface="Times New Roman" pitchFamily="18" charset="0"/>
                <a:cs typeface="Times New Roman" pitchFamily="18" charset="0"/>
              </a:rPr>
              <a:t>f</a:t>
            </a:r>
            <a:r>
              <a:rPr lang="en-US" sz="1400" dirty="0">
                <a:solidFill>
                  <a:srgbClr val="FF0000"/>
                </a:solidFill>
                <a:cs typeface="Times New Roman" pitchFamily="18" charset="0"/>
              </a:rPr>
              <a:t>ill </a:t>
            </a:r>
            <a:r>
              <a:rPr lang="en-GB" sz="1300" dirty="0" smtClean="0"/>
              <a:t>to </a:t>
            </a:r>
            <a:r>
              <a:rPr lang="en-GB" sz="1300" dirty="0"/>
              <a:t>adhere to damaged tissue </a:t>
            </a:r>
            <a:endParaRPr lang="en-US" sz="1300" dirty="0"/>
          </a:p>
          <a:p>
            <a:endParaRPr lang="en-US" sz="13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5561" y="2174875"/>
            <a:ext cx="2963466" cy="3951288"/>
          </a:xfrm>
        </p:spPr>
      </p:pic>
      <p:sp>
        <p:nvSpPr>
          <p:cNvPr id="5" name="Text Placeholder 4"/>
          <p:cNvSpPr>
            <a:spLocks noGrp="1"/>
          </p:cNvSpPr>
          <p:nvPr>
            <p:ph type="body" sz="quarter" idx="3"/>
          </p:nvPr>
        </p:nvSpPr>
        <p:spPr>
          <a:xfrm>
            <a:off x="4645025" y="1295401"/>
            <a:ext cx="4041775" cy="761999"/>
          </a:xfrm>
        </p:spPr>
        <p:txBody>
          <a:bodyPr>
            <a:normAutofit fontScale="70000" lnSpcReduction="20000"/>
          </a:bodyPr>
          <a:lstStyle/>
          <a:p>
            <a:pPr lvl="0"/>
            <a:endParaRPr lang="en-GB" sz="1500" dirty="0" smtClean="0"/>
          </a:p>
          <a:p>
            <a:pPr lvl="0"/>
            <a:endParaRPr lang="en-GB" sz="1500" dirty="0"/>
          </a:p>
          <a:p>
            <a:pPr lvl="0"/>
            <a:endParaRPr lang="en-GB" sz="1500" dirty="0" smtClean="0"/>
          </a:p>
          <a:p>
            <a:pPr lvl="0" algn="ctr"/>
            <a:r>
              <a:rPr lang="en-GB" sz="1900" dirty="0" smtClean="0"/>
              <a:t>Instant pain relief allowed patient to relax</a:t>
            </a:r>
            <a:endParaRPr lang="en-US" sz="1900" dirty="0" smtClean="0"/>
          </a:p>
          <a:p>
            <a:endParaRPr lang="en-US"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4179" y="2174875"/>
            <a:ext cx="2963466" cy="3951288"/>
          </a:xfrm>
        </p:spPr>
      </p:pic>
    </p:spTree>
    <p:extLst>
      <p:ext uri="{BB962C8B-B14F-4D97-AF65-F5344CB8AC3E}">
        <p14:creationId xmlns:p14="http://schemas.microsoft.com/office/powerpoint/2010/main" val="199136916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Months Re-Application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9165002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Leg Comparison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971800"/>
            <a:ext cx="4305300" cy="3228975"/>
          </a:xfrm>
        </p:spPr>
      </p:pic>
      <p:sp>
        <p:nvSpPr>
          <p:cNvPr id="5" name="TextBox 4"/>
          <p:cNvSpPr txBox="1"/>
          <p:nvPr/>
        </p:nvSpPr>
        <p:spPr>
          <a:xfrm>
            <a:off x="914400" y="1828800"/>
            <a:ext cx="73152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dressing appears dry, however, moist wound environment is maintained.</a:t>
            </a:r>
            <a:endParaRPr lang="en-US" b="1" dirty="0"/>
          </a:p>
        </p:txBody>
      </p:sp>
    </p:spTree>
    <p:extLst>
      <p:ext uri="{BB962C8B-B14F-4D97-AF65-F5344CB8AC3E}">
        <p14:creationId xmlns:p14="http://schemas.microsoft.com/office/powerpoint/2010/main" val="31822337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Month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3061906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 ½ Y/O Female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33900" cy="3400425"/>
          </a:xfrm>
        </p:spPr>
      </p:pic>
      <p:sp>
        <p:nvSpPr>
          <p:cNvPr id="5" name="TextBox 4"/>
          <p:cNvSpPr txBox="1"/>
          <p:nvPr/>
        </p:nvSpPr>
        <p:spPr>
          <a:xfrm>
            <a:off x="914400" y="1600200"/>
            <a:ext cx="7315200" cy="923330"/>
          </a:xfrm>
          <a:prstGeom prst="rect">
            <a:avLst/>
          </a:prstGeom>
          <a:noFill/>
        </p:spPr>
        <p:txBody>
          <a:bodyPr wrap="square" rtlCol="0">
            <a:spAutoFit/>
          </a:bodyPr>
          <a:lstStyle/>
          <a:p>
            <a:pPr algn="ctr"/>
            <a:r>
              <a:rPr lang="en-US" b="1" dirty="0" smtClean="0"/>
              <a:t>Patient fell, forming hematoma, Cerebral Ischemia,</a:t>
            </a:r>
          </a:p>
          <a:p>
            <a:pPr algn="ctr"/>
            <a:r>
              <a:rPr lang="en-US" b="1" dirty="0" smtClean="0"/>
              <a:t>Multiple Transient Ischemic Attacks (TIA)</a:t>
            </a:r>
          </a:p>
          <a:p>
            <a:pPr algn="ctr"/>
            <a:r>
              <a:rPr lang="en-US" b="1" dirty="0" smtClean="0"/>
              <a:t>Coumadin Therapy and Coronary Artery Disease (CAD)</a:t>
            </a:r>
            <a:endParaRPr lang="en-US" b="1" dirty="0"/>
          </a:p>
        </p:txBody>
      </p:sp>
    </p:spTree>
    <p:extLst>
      <p:ext uri="{BB962C8B-B14F-4D97-AF65-F5344CB8AC3E}">
        <p14:creationId xmlns:p14="http://schemas.microsoft.com/office/powerpoint/2010/main" val="21291766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590800"/>
            <a:ext cx="4686300" cy="3514725"/>
          </a:xfrm>
        </p:spPr>
      </p:pic>
      <p:sp>
        <p:nvSpPr>
          <p:cNvPr id="5" name="TextBox 4"/>
          <p:cNvSpPr txBox="1"/>
          <p:nvPr/>
        </p:nvSpPr>
        <p:spPr>
          <a:xfrm>
            <a:off x="914400" y="1553042"/>
            <a:ext cx="7315200" cy="369332"/>
          </a:xfrm>
          <a:prstGeom prst="rect">
            <a:avLst/>
          </a:prstGeom>
          <a:noFill/>
        </p:spPr>
        <p:txBody>
          <a:bodyPr wrap="square" rtlCol="0">
            <a:spAutoFit/>
          </a:bodyPr>
          <a:lstStyle/>
          <a:p>
            <a:pPr algn="ctr"/>
            <a:r>
              <a:rPr lang="en-US" b="1" dirty="0" smtClean="0"/>
              <a:t>Hematoma evacuated, revealing exposed bone.</a:t>
            </a:r>
            <a:endParaRPr lang="en-US" b="1" dirty="0"/>
          </a:p>
        </p:txBody>
      </p:sp>
    </p:spTree>
    <p:extLst>
      <p:ext uri="{BB962C8B-B14F-4D97-AF65-F5344CB8AC3E}">
        <p14:creationId xmlns:p14="http://schemas.microsoft.com/office/powerpoint/2010/main" val="10128399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5904" y="2667000"/>
            <a:ext cx="4412192" cy="3309144"/>
          </a:xfrm>
        </p:spPr>
      </p:pic>
      <p:sp>
        <p:nvSpPr>
          <p:cNvPr id="5" name="TextBox 4"/>
          <p:cNvSpPr txBox="1"/>
          <p:nvPr/>
        </p:nvSpPr>
        <p:spPr>
          <a:xfrm>
            <a:off x="1828800" y="1602009"/>
            <a:ext cx="5486400" cy="369332"/>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placed over wound.</a:t>
            </a:r>
            <a:endParaRPr lang="en-US" b="1" dirty="0"/>
          </a:p>
        </p:txBody>
      </p:sp>
    </p:spTree>
    <p:extLst>
      <p:ext uri="{BB962C8B-B14F-4D97-AF65-F5344CB8AC3E}">
        <p14:creationId xmlns:p14="http://schemas.microsoft.com/office/powerpoint/2010/main" val="65043020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667000"/>
            <a:ext cx="4412192" cy="3309144"/>
          </a:xfrm>
        </p:spPr>
      </p:pic>
      <p:sp>
        <p:nvSpPr>
          <p:cNvPr id="5" name="TextBox 4"/>
          <p:cNvSpPr txBox="1"/>
          <p:nvPr/>
        </p:nvSpPr>
        <p:spPr>
          <a:xfrm>
            <a:off x="914400" y="1466165"/>
            <a:ext cx="7315200" cy="923330"/>
          </a:xfrm>
          <a:prstGeom prst="rect">
            <a:avLst/>
          </a:prstGeom>
          <a:noFill/>
        </p:spPr>
        <p:txBody>
          <a:bodyPr wrap="square" rtlCol="0">
            <a:spAutoFit/>
          </a:bodyPr>
          <a:lstStyle/>
          <a:p>
            <a:pPr algn="ctr"/>
            <a:r>
              <a:rPr lang="en-US" b="1" dirty="0" smtClean="0"/>
              <a:t>Hair pushing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off healed wound bed.</a:t>
            </a:r>
          </a:p>
          <a:p>
            <a:pPr algn="ctr"/>
            <a:endParaRPr lang="en-US" b="1" dirty="0" smtClean="0"/>
          </a:p>
          <a:p>
            <a:pPr algn="ctr"/>
            <a:r>
              <a:rPr lang="en-US" b="1" dirty="0" smtClean="0"/>
              <a:t>Single application/Pain-free.</a:t>
            </a:r>
            <a:endParaRPr lang="en-US" b="1" dirty="0"/>
          </a:p>
        </p:txBody>
      </p:sp>
    </p:spTree>
    <p:extLst>
      <p:ext uri="{BB962C8B-B14F-4D97-AF65-F5344CB8AC3E}">
        <p14:creationId xmlns:p14="http://schemas.microsoft.com/office/powerpoint/2010/main" val="747663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82 Y/O Male – Car Accident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33900" cy="3400425"/>
          </a:xfrm>
        </p:spPr>
      </p:pic>
      <p:sp>
        <p:nvSpPr>
          <p:cNvPr id="5" name="TextBox 4"/>
          <p:cNvSpPr txBox="1"/>
          <p:nvPr/>
        </p:nvSpPr>
        <p:spPr>
          <a:xfrm>
            <a:off x="914400" y="1447800"/>
            <a:ext cx="7315200" cy="923330"/>
          </a:xfrm>
          <a:prstGeom prst="rect">
            <a:avLst/>
          </a:prstGeom>
          <a:noFill/>
        </p:spPr>
        <p:txBody>
          <a:bodyPr wrap="square" rtlCol="0">
            <a:spAutoFit/>
          </a:bodyPr>
          <a:lstStyle/>
          <a:p>
            <a:pPr algn="ctr"/>
            <a:r>
              <a:rPr lang="en-US" b="1" dirty="0" smtClean="0"/>
              <a:t>Patient went through windshield in car accident and landed on asphalt.</a:t>
            </a:r>
          </a:p>
          <a:p>
            <a:pPr algn="ctr"/>
            <a:r>
              <a:rPr lang="en-US" b="1" dirty="0" smtClean="0"/>
              <a:t>Broken bones and contusions required extended hospitalization.</a:t>
            </a:r>
          </a:p>
          <a:p>
            <a:pPr algn="ctr"/>
            <a:r>
              <a:rPr lang="en-US" b="1" dirty="0" smtClean="0"/>
              <a:t>De-gloved left hand with tendon involvement.</a:t>
            </a:r>
            <a:endParaRPr lang="en-US" b="1" dirty="0"/>
          </a:p>
        </p:txBody>
      </p:sp>
    </p:spTree>
    <p:extLst>
      <p:ext uri="{BB962C8B-B14F-4D97-AF65-F5344CB8AC3E}">
        <p14:creationId xmlns:p14="http://schemas.microsoft.com/office/powerpoint/2010/main" val="29034228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447800"/>
            <a:ext cx="7315200" cy="923330"/>
          </a:xfrm>
          <a:prstGeom prst="rect">
            <a:avLst/>
          </a:prstGeom>
          <a:noFill/>
        </p:spPr>
        <p:txBody>
          <a:bodyPr wrap="square" rtlCol="0">
            <a:spAutoFit/>
          </a:bodyPr>
          <a:lstStyle/>
          <a:p>
            <a:pPr algn="ctr"/>
            <a:r>
              <a:rPr lang="en-US" b="1" dirty="0" smtClean="0"/>
              <a:t>Wound cleaned and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placed on wound in ER.</a:t>
            </a:r>
          </a:p>
          <a:p>
            <a:pPr algn="ctr"/>
            <a:r>
              <a:rPr lang="en-US" b="1" dirty="0" smtClean="0"/>
              <a:t>Bleeding stopped and pain relief came with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application.</a:t>
            </a:r>
          </a:p>
          <a:p>
            <a:pPr algn="ctr"/>
            <a:r>
              <a:rPr lang="en-US" b="1" dirty="0" smtClean="0"/>
              <a:t>Patient refused to have ring removed.</a:t>
            </a:r>
            <a:endParaRPr lang="en-US" b="1" dirty="0"/>
          </a:p>
        </p:txBody>
      </p:sp>
    </p:spTree>
    <p:extLst>
      <p:ext uri="{BB962C8B-B14F-4D97-AF65-F5344CB8AC3E}">
        <p14:creationId xmlns:p14="http://schemas.microsoft.com/office/powerpoint/2010/main" val="29983433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743200"/>
            <a:ext cx="4584700" cy="3438525"/>
          </a:xfrm>
        </p:spPr>
      </p:pic>
      <p:sp>
        <p:nvSpPr>
          <p:cNvPr id="5" name="TextBox 4"/>
          <p:cNvSpPr txBox="1"/>
          <p:nvPr/>
        </p:nvSpPr>
        <p:spPr>
          <a:xfrm>
            <a:off x="914400" y="1371600"/>
            <a:ext cx="7315200" cy="923330"/>
          </a:xfrm>
          <a:prstGeom prst="rect">
            <a:avLst/>
          </a:prstGeom>
          <a:noFill/>
        </p:spPr>
        <p:txBody>
          <a:bodyPr wrap="square" rtlCol="0">
            <a:spAutoFit/>
          </a:bodyPr>
          <a:lstStyle/>
          <a:p>
            <a:pPr algn="ctr"/>
            <a:r>
              <a:rPr lang="en-US" b="1" dirty="0" smtClean="0"/>
              <a:t>Dressing in place and ring loose.</a:t>
            </a:r>
          </a:p>
          <a:p>
            <a:pPr algn="ctr"/>
            <a:r>
              <a:rPr lang="en-US" b="1" dirty="0" smtClean="0"/>
              <a:t>Mobility in fingers.</a:t>
            </a:r>
          </a:p>
          <a:p>
            <a:pPr algn="ctr"/>
            <a:r>
              <a:rPr lang="en-US" b="1" dirty="0" smtClean="0"/>
              <a:t>Patient continues to state hand is pain free.</a:t>
            </a:r>
          </a:p>
        </p:txBody>
      </p:sp>
    </p:spTree>
    <p:extLst>
      <p:ext uri="{BB962C8B-B14F-4D97-AF65-F5344CB8AC3E}">
        <p14:creationId xmlns:p14="http://schemas.microsoft.com/office/powerpoint/2010/main" val="3812454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dirty="0" smtClean="0"/>
              <a:t>Day 2</a:t>
            </a:r>
            <a:endParaRPr lang="en-US" dirty="0"/>
          </a:p>
        </p:txBody>
      </p:sp>
      <p:sp>
        <p:nvSpPr>
          <p:cNvPr id="3" name="Text Placeholder 2"/>
          <p:cNvSpPr>
            <a:spLocks noGrp="1"/>
          </p:cNvSpPr>
          <p:nvPr>
            <p:ph type="body" idx="1"/>
          </p:nvPr>
        </p:nvSpPr>
        <p:spPr/>
        <p:txBody>
          <a:bodyPr>
            <a:normAutofit fontScale="70000" lnSpcReduction="20000"/>
          </a:bodyPr>
          <a:lstStyle/>
          <a:p>
            <a:pPr lvl="0" algn="ctr"/>
            <a:r>
              <a:rPr lang="en-GB" sz="2200" dirty="0"/>
              <a:t>Scab formation under dressing more yellow in color and only dark where bleeding was present</a:t>
            </a:r>
            <a:endParaRPr lang="en-US" sz="2200"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5561" y="2174875"/>
            <a:ext cx="2963466" cy="3951288"/>
          </a:xfrm>
        </p:spPr>
      </p:pic>
      <p:sp>
        <p:nvSpPr>
          <p:cNvPr id="5" name="Text Placeholder 4"/>
          <p:cNvSpPr>
            <a:spLocks noGrp="1"/>
          </p:cNvSpPr>
          <p:nvPr>
            <p:ph type="body" sz="quarter" idx="3"/>
          </p:nvPr>
        </p:nvSpPr>
        <p:spPr>
          <a:xfrm>
            <a:off x="4724400" y="1295400"/>
            <a:ext cx="3810000" cy="1447800"/>
          </a:xfrm>
        </p:spPr>
        <p:txBody>
          <a:bodyPr>
            <a:noAutofit/>
          </a:bodyPr>
          <a:lstStyle/>
          <a:p>
            <a:pPr lvl="0" algn="ctr"/>
            <a:r>
              <a:rPr lang="en-GB" sz="1500" dirty="0" smtClean="0"/>
              <a:t>Note areas not apparently injured where </a:t>
            </a:r>
            <a:r>
              <a:rPr lang="en-US" sz="1600" dirty="0">
                <a:cs typeface="Sakkal Majalla" pitchFamily="2" charset="-78"/>
              </a:rPr>
              <a:t>Derma</a:t>
            </a:r>
            <a:r>
              <a:rPr lang="en-US" sz="1600" i="1" dirty="0">
                <a:solidFill>
                  <a:srgbClr val="FF0000"/>
                </a:solidFill>
                <a:latin typeface="Times New Roman" pitchFamily="18" charset="0"/>
                <a:cs typeface="Times New Roman" pitchFamily="18" charset="0"/>
              </a:rPr>
              <a:t>f</a:t>
            </a:r>
            <a:r>
              <a:rPr lang="en-US" sz="1600" dirty="0">
                <a:solidFill>
                  <a:srgbClr val="FF0000"/>
                </a:solidFill>
                <a:cs typeface="Times New Roman" pitchFamily="18" charset="0"/>
              </a:rPr>
              <a:t>ill </a:t>
            </a:r>
            <a:r>
              <a:rPr lang="en-GB" sz="1500" dirty="0" smtClean="0"/>
              <a:t>adhered at this point</a:t>
            </a:r>
            <a:endParaRPr lang="en-US" sz="1500" dirty="0" smtClean="0"/>
          </a:p>
          <a:p>
            <a:pPr lvl="0" algn="ctr"/>
            <a:endParaRPr lang="en-GB" sz="1500" dirty="0" smtClean="0"/>
          </a:p>
          <a:p>
            <a:pPr lvl="0" algn="ctr"/>
            <a:r>
              <a:rPr lang="en-GB" sz="1500" dirty="0" smtClean="0"/>
              <a:t>Patient showering</a:t>
            </a:r>
            <a:endParaRPr lang="en-US" sz="1500" dirty="0" smtClean="0"/>
          </a:p>
          <a:p>
            <a:pPr algn="ctr"/>
            <a:endParaRPr lang="en-US" sz="14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32403943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7</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819400"/>
            <a:ext cx="4533900" cy="3400425"/>
          </a:xfrm>
        </p:spPr>
      </p:pic>
      <p:sp>
        <p:nvSpPr>
          <p:cNvPr id="5" name="TextBox 4"/>
          <p:cNvSpPr txBox="1"/>
          <p:nvPr/>
        </p:nvSpPr>
        <p:spPr>
          <a:xfrm>
            <a:off x="897699" y="1371600"/>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removed by staff, fearing underlying exudate was an infection.</a:t>
            </a:r>
          </a:p>
          <a:p>
            <a:pPr algn="ctr"/>
            <a:r>
              <a:rPr lang="en-US" b="1" dirty="0" smtClean="0"/>
              <a:t>Note: Lack of signs and symptoms of infection and clean, granular wound bed.</a:t>
            </a:r>
            <a:endParaRPr lang="en-US" b="1" dirty="0"/>
          </a:p>
        </p:txBody>
      </p:sp>
    </p:spTree>
    <p:extLst>
      <p:ext uri="{BB962C8B-B14F-4D97-AF65-F5344CB8AC3E}">
        <p14:creationId xmlns:p14="http://schemas.microsoft.com/office/powerpoint/2010/main" val="22743935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19400"/>
            <a:ext cx="4457700" cy="3343275"/>
          </a:xfrm>
        </p:spPr>
      </p:pic>
      <p:sp>
        <p:nvSpPr>
          <p:cNvPr id="5" name="TextBox 4"/>
          <p:cNvSpPr txBox="1"/>
          <p:nvPr/>
        </p:nvSpPr>
        <p:spPr>
          <a:xfrm>
            <a:off x="900830" y="1466165"/>
            <a:ext cx="7315200" cy="646331"/>
          </a:xfrm>
          <a:prstGeom prst="rect">
            <a:avLst/>
          </a:prstGeom>
          <a:noFill/>
        </p:spPr>
        <p:txBody>
          <a:bodyPr wrap="square" rtlCol="0">
            <a:spAutoFit/>
          </a:bodyPr>
          <a:lstStyle/>
          <a:p>
            <a:pPr algn="ctr"/>
            <a:r>
              <a:rPr lang="en-US" b="1" dirty="0" smtClean="0"/>
              <a:t>Dressing replaced for 48hrs.</a:t>
            </a:r>
          </a:p>
          <a:p>
            <a:pPr algn="ctr"/>
            <a:r>
              <a:rPr lang="en-US" b="1" dirty="0" smtClean="0"/>
              <a:t>Note: Plasma and other bioactive agents accumulate under dressing.</a:t>
            </a:r>
            <a:endParaRPr lang="en-US" b="1" dirty="0"/>
          </a:p>
        </p:txBody>
      </p:sp>
    </p:spTree>
    <p:extLst>
      <p:ext uri="{BB962C8B-B14F-4D97-AF65-F5344CB8AC3E}">
        <p14:creationId xmlns:p14="http://schemas.microsoft.com/office/powerpoint/2010/main" val="864578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893524" y="1447800"/>
            <a:ext cx="7315200" cy="923330"/>
          </a:xfrm>
          <a:prstGeom prst="rect">
            <a:avLst/>
          </a:prstGeom>
          <a:noFill/>
        </p:spPr>
        <p:txBody>
          <a:bodyPr wrap="square" rtlCol="0">
            <a:spAutoFit/>
          </a:bodyPr>
          <a:lstStyle/>
          <a:p>
            <a:pPr algn="ctr"/>
            <a:r>
              <a:rPr lang="en-US" b="1" dirty="0" smtClean="0"/>
              <a:t>The dressing is re-sealed and clear allowing an unobstructed view of the healing process.</a:t>
            </a:r>
          </a:p>
          <a:p>
            <a:pPr algn="ctr"/>
            <a:r>
              <a:rPr lang="en-US" b="1" dirty="0" smtClean="0"/>
              <a:t>Veins returned.</a:t>
            </a:r>
            <a:endParaRPr lang="en-US" b="1" dirty="0"/>
          </a:p>
        </p:txBody>
      </p:sp>
    </p:spTree>
    <p:extLst>
      <p:ext uri="{BB962C8B-B14F-4D97-AF65-F5344CB8AC3E}">
        <p14:creationId xmlns:p14="http://schemas.microsoft.com/office/powerpoint/2010/main" val="102286205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Week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676400"/>
            <a:ext cx="7315200" cy="646331"/>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still clear allowing staff to chart progress.</a:t>
            </a:r>
          </a:p>
          <a:p>
            <a:pPr algn="ctr"/>
            <a:r>
              <a:rPr lang="en-US" b="1" dirty="0" smtClean="0"/>
              <a:t>As the wound heals and contracts, the dressing liberates itself.</a:t>
            </a:r>
            <a:endParaRPr lang="en-US" b="1" dirty="0"/>
          </a:p>
        </p:txBody>
      </p:sp>
    </p:spTree>
    <p:extLst>
      <p:ext uri="{BB962C8B-B14F-4D97-AF65-F5344CB8AC3E}">
        <p14:creationId xmlns:p14="http://schemas.microsoft.com/office/powerpoint/2010/main" val="29026098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Week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00830" y="1905000"/>
            <a:ext cx="7315200" cy="369332"/>
          </a:xfrm>
          <a:prstGeom prst="rect">
            <a:avLst/>
          </a:prstGeom>
          <a:noFill/>
        </p:spPr>
        <p:txBody>
          <a:bodyPr wrap="square" rtlCol="0">
            <a:spAutoFit/>
          </a:bodyPr>
          <a:lstStyle/>
          <a:p>
            <a:pPr algn="ctr"/>
            <a:r>
              <a:rPr lang="en-US" b="1" dirty="0" smtClean="0"/>
              <a:t>Patient states remainder of dressing fell off 3 weeks prior.</a:t>
            </a:r>
            <a:endParaRPr lang="en-US" b="1" dirty="0"/>
          </a:p>
        </p:txBody>
      </p:sp>
    </p:spTree>
    <p:extLst>
      <p:ext uri="{BB962C8B-B14F-4D97-AF65-F5344CB8AC3E}">
        <p14:creationId xmlns:p14="http://schemas.microsoft.com/office/powerpoint/2010/main" val="321493690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 Y/O Male – Finger Amputation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406900" cy="3305175"/>
          </a:xfrm>
        </p:spPr>
      </p:pic>
      <p:sp>
        <p:nvSpPr>
          <p:cNvPr id="5" name="TextBox 4"/>
          <p:cNvSpPr txBox="1"/>
          <p:nvPr/>
        </p:nvSpPr>
        <p:spPr>
          <a:xfrm>
            <a:off x="914400" y="1600200"/>
            <a:ext cx="7315200" cy="923330"/>
          </a:xfrm>
          <a:prstGeom prst="rect">
            <a:avLst/>
          </a:prstGeom>
          <a:noFill/>
        </p:spPr>
        <p:txBody>
          <a:bodyPr wrap="square" rtlCol="0">
            <a:spAutoFit/>
          </a:bodyPr>
          <a:lstStyle/>
          <a:p>
            <a:pPr algn="ctr"/>
            <a:r>
              <a:rPr lang="en-US" b="1" dirty="0" smtClean="0"/>
              <a:t>Finger caught in cotton gin.</a:t>
            </a:r>
          </a:p>
          <a:p>
            <a:pPr algn="ctr"/>
            <a:r>
              <a:rPr lang="en-US" b="1" dirty="0" smtClean="0"/>
              <a:t>End of finger amputated.</a:t>
            </a:r>
          </a:p>
          <a:p>
            <a:pPr algn="ctr"/>
            <a:r>
              <a:rPr lang="en-US" b="1" dirty="0" smtClean="0"/>
              <a:t>Wound bleeding and painful, otherwise healthy</a:t>
            </a:r>
            <a:r>
              <a:rPr lang="en-US" dirty="0" smtClean="0"/>
              <a:t>.</a:t>
            </a:r>
            <a:endParaRPr lang="en-US" dirty="0"/>
          </a:p>
        </p:txBody>
      </p:sp>
    </p:spTree>
    <p:extLst>
      <p:ext uri="{BB962C8B-B14F-4D97-AF65-F5344CB8AC3E}">
        <p14:creationId xmlns:p14="http://schemas.microsoft.com/office/powerpoint/2010/main" val="333866681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429000"/>
            <a:ext cx="3657600" cy="27432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512" y="3429000"/>
            <a:ext cx="3665255" cy="2748941"/>
          </a:xfrm>
          <a:prstGeom prst="rect">
            <a:avLst/>
          </a:prstGeom>
        </p:spPr>
      </p:pic>
      <p:sp>
        <p:nvSpPr>
          <p:cNvPr id="6" name="TextBox 5"/>
          <p:cNvSpPr txBox="1"/>
          <p:nvPr/>
        </p:nvSpPr>
        <p:spPr>
          <a:xfrm>
            <a:off x="914400" y="1828800"/>
            <a:ext cx="7295367" cy="1200329"/>
          </a:xfrm>
          <a:prstGeom prst="rect">
            <a:avLst/>
          </a:prstGeom>
          <a:noFill/>
        </p:spPr>
        <p:txBody>
          <a:bodyPr wrap="square" rtlCol="0">
            <a:spAutoFit/>
          </a:bodyPr>
          <a:lstStyle/>
          <a:p>
            <a:pPr algn="ctr"/>
            <a:r>
              <a:rPr lang="en-US" b="1" dirty="0" smtClean="0"/>
              <a:t>Wound cleaned and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a:t>
            </a:r>
          </a:p>
          <a:p>
            <a:pPr algn="ctr"/>
            <a:r>
              <a:rPr lang="en-US" b="1" dirty="0" smtClean="0"/>
              <a:t>Patient noted instantaneous pain relief.</a:t>
            </a:r>
          </a:p>
          <a:p>
            <a:pPr algn="ctr"/>
            <a:r>
              <a:rPr lang="en-US" b="1" dirty="0" smtClean="0"/>
              <a:t>No secondary dressing required.</a:t>
            </a:r>
          </a:p>
          <a:p>
            <a:pPr algn="ctr"/>
            <a:r>
              <a:rPr lang="en-US" b="1" dirty="0" smtClean="0"/>
              <a:t>One course of antibiotics ordered. </a:t>
            </a:r>
            <a:endParaRPr lang="en-US" b="1" dirty="0"/>
          </a:p>
        </p:txBody>
      </p:sp>
    </p:spTree>
    <p:extLst>
      <p:ext uri="{BB962C8B-B14F-4D97-AF65-F5344CB8AC3E}">
        <p14:creationId xmlns:p14="http://schemas.microsoft.com/office/powerpoint/2010/main" val="7646269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219200"/>
            <a:ext cx="7315200" cy="1477328"/>
          </a:xfrm>
          <a:prstGeom prst="rect">
            <a:avLst/>
          </a:prstGeom>
          <a:noFill/>
        </p:spPr>
        <p:txBody>
          <a:bodyPr wrap="square" rtlCol="0">
            <a:spAutoFit/>
          </a:bodyPr>
          <a:lstStyle/>
          <a:p>
            <a:pPr algn="ctr"/>
            <a:r>
              <a:rPr lang="en-US" b="1" dirty="0" smtClean="0"/>
              <a:t>Patient received one course of antibiotics.</a:t>
            </a:r>
          </a:p>
          <a:p>
            <a:pPr algn="ctr"/>
            <a:r>
              <a:rPr lang="en-US" b="1" dirty="0" smtClean="0"/>
              <a:t>No pain medication needed.</a:t>
            </a:r>
          </a:p>
          <a:p>
            <a:pPr algn="ctr"/>
            <a:r>
              <a:rPr lang="en-US" b="1" dirty="0" smtClean="0"/>
              <a:t>Single-application and no pain.</a:t>
            </a:r>
          </a:p>
          <a:p>
            <a:pPr algn="ctr"/>
            <a:r>
              <a:rPr lang="en-US" b="1" dirty="0" smtClean="0"/>
              <a:t>Patient kept dry for 3 days prior to returning to work.</a:t>
            </a:r>
          </a:p>
          <a:p>
            <a:pPr algn="ctr"/>
            <a:r>
              <a:rPr lang="en-US" b="1" dirty="0" smtClean="0"/>
              <a:t>Dressing intact and wound edges sealed.</a:t>
            </a:r>
          </a:p>
        </p:txBody>
      </p:sp>
    </p:spTree>
    <p:extLst>
      <p:ext uri="{BB962C8B-B14F-4D97-AF65-F5344CB8AC3E}">
        <p14:creationId xmlns:p14="http://schemas.microsoft.com/office/powerpoint/2010/main" val="39543243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 Y/O Male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5550" y="3174325"/>
            <a:ext cx="4152900" cy="3114675"/>
          </a:xfrm>
        </p:spPr>
      </p:pic>
      <p:sp>
        <p:nvSpPr>
          <p:cNvPr id="5" name="TextBox 4"/>
          <p:cNvSpPr txBox="1"/>
          <p:nvPr/>
        </p:nvSpPr>
        <p:spPr>
          <a:xfrm>
            <a:off x="914400" y="1143000"/>
            <a:ext cx="7315200" cy="2031325"/>
          </a:xfrm>
          <a:prstGeom prst="rect">
            <a:avLst/>
          </a:prstGeom>
          <a:noFill/>
        </p:spPr>
        <p:txBody>
          <a:bodyPr wrap="square" rtlCol="0">
            <a:spAutoFit/>
          </a:bodyPr>
          <a:lstStyle/>
          <a:p>
            <a:pPr algn="ctr"/>
            <a:r>
              <a:rPr lang="en-US" b="1" dirty="0" smtClean="0"/>
              <a:t>Poorly controlled long-standing diabetic.</a:t>
            </a:r>
          </a:p>
          <a:p>
            <a:pPr algn="ctr"/>
            <a:r>
              <a:rPr lang="en-US" b="1" dirty="0" smtClean="0"/>
              <a:t>Ejection Fraction 12%, ABI .15</a:t>
            </a:r>
          </a:p>
          <a:p>
            <a:pPr algn="ctr"/>
            <a:r>
              <a:rPr lang="en-US" b="1" dirty="0" smtClean="0"/>
              <a:t>Gangrenous lower extremity wound with Achilles Tendon involvement.</a:t>
            </a:r>
          </a:p>
          <a:p>
            <a:pPr algn="ctr"/>
            <a:r>
              <a:rPr lang="en-US" b="1" dirty="0" smtClean="0"/>
              <a:t>Patient self-treated for 3 weeks prior to seeking medical attention.</a:t>
            </a:r>
          </a:p>
          <a:p>
            <a:pPr algn="ctr"/>
            <a:r>
              <a:rPr lang="en-US" b="1" dirty="0" smtClean="0"/>
              <a:t>Patient received treatment at wound care center using a number of dressings.</a:t>
            </a:r>
          </a:p>
          <a:p>
            <a:pPr algn="ctr"/>
            <a:r>
              <a:rPr lang="en-US" b="1" dirty="0" smtClean="0"/>
              <a:t>Wound over Achilles Tendon would not close due to patient movement.</a:t>
            </a:r>
            <a:endParaRPr lang="en-US" b="1" dirty="0"/>
          </a:p>
        </p:txBody>
      </p:sp>
    </p:spTree>
    <p:extLst>
      <p:ext uri="{BB962C8B-B14F-4D97-AF65-F5344CB8AC3E}">
        <p14:creationId xmlns:p14="http://schemas.microsoft.com/office/powerpoint/2010/main" val="29365232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466165"/>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applied after 16 weeks of treatment at wound care center.</a:t>
            </a:r>
          </a:p>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placed over wound and Unna’s Boot was used to reduce movement</a:t>
            </a:r>
            <a:r>
              <a:rPr lang="en-US" dirty="0" smtClean="0"/>
              <a:t>.</a:t>
            </a:r>
            <a:endParaRPr lang="en-US" dirty="0"/>
          </a:p>
        </p:txBody>
      </p:sp>
    </p:spTree>
    <p:extLst>
      <p:ext uri="{BB962C8B-B14F-4D97-AF65-F5344CB8AC3E}">
        <p14:creationId xmlns:p14="http://schemas.microsoft.com/office/powerpoint/2010/main" val="1297278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6</a:t>
            </a:r>
            <a:endParaRPr lang="en-US" dirty="0"/>
          </a:p>
        </p:txBody>
      </p:sp>
      <p:sp>
        <p:nvSpPr>
          <p:cNvPr id="3" name="Text Placeholder 2"/>
          <p:cNvSpPr>
            <a:spLocks noGrp="1"/>
          </p:cNvSpPr>
          <p:nvPr>
            <p:ph type="body" idx="1"/>
          </p:nvPr>
        </p:nvSpPr>
        <p:spPr>
          <a:xfrm>
            <a:off x="457200" y="609600"/>
            <a:ext cx="4040188" cy="2057400"/>
          </a:xfrm>
        </p:spPr>
        <p:txBody>
          <a:bodyPr>
            <a:normAutofit/>
          </a:bodyPr>
          <a:lstStyle/>
          <a:p>
            <a:pPr lvl="0" algn="ctr"/>
            <a:r>
              <a:rPr lang="en-GB" sz="1600" dirty="0"/>
              <a:t>Wounds healed</a:t>
            </a:r>
            <a:endParaRPr lang="en-US" sz="1600" dirty="0"/>
          </a:p>
          <a:p>
            <a:pPr lvl="0" algn="ctr"/>
            <a:r>
              <a:rPr lang="en-GB" sz="1600" dirty="0"/>
              <a:t>Note patchwork pattern where dressing </a:t>
            </a:r>
            <a:endParaRPr lang="en-GB" sz="1600" dirty="0" smtClean="0"/>
          </a:p>
          <a:p>
            <a:pPr lvl="0" algn="ctr"/>
            <a:r>
              <a:rPr lang="en-GB" sz="1600" dirty="0" smtClean="0"/>
              <a:t>simply </a:t>
            </a:r>
            <a:r>
              <a:rPr lang="en-GB" sz="1600" dirty="0"/>
              <a:t>fell off on healed areas</a:t>
            </a:r>
            <a:endParaRPr lang="en-US" sz="1600" dirty="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5561" y="2174875"/>
            <a:ext cx="2963466" cy="3951288"/>
          </a:xfrm>
        </p:spPr>
      </p:pic>
      <p:sp>
        <p:nvSpPr>
          <p:cNvPr id="5" name="Text Placeholder 4"/>
          <p:cNvSpPr>
            <a:spLocks noGrp="1"/>
          </p:cNvSpPr>
          <p:nvPr>
            <p:ph type="body" sz="quarter" idx="3"/>
          </p:nvPr>
        </p:nvSpPr>
        <p:spPr>
          <a:xfrm>
            <a:off x="4645025" y="838200"/>
            <a:ext cx="4041775" cy="1600200"/>
          </a:xfrm>
        </p:spPr>
        <p:txBody>
          <a:bodyPr>
            <a:normAutofit fontScale="70000" lnSpcReduction="20000"/>
          </a:bodyPr>
          <a:lstStyle/>
          <a:p>
            <a:pPr lvl="0" algn="ctr"/>
            <a:endParaRPr lang="en-GB" sz="2000" dirty="0" smtClean="0"/>
          </a:p>
          <a:p>
            <a:pPr lvl="0" algn="ctr"/>
            <a:endParaRPr lang="en-GB" sz="2000" dirty="0"/>
          </a:p>
          <a:p>
            <a:pPr lvl="0" algn="ctr"/>
            <a:endParaRPr lang="en-GB" sz="2000" dirty="0" smtClean="0"/>
          </a:p>
          <a:p>
            <a:pPr lvl="0" algn="ctr"/>
            <a:endParaRPr lang="en-GB" sz="2000" dirty="0"/>
          </a:p>
          <a:p>
            <a:pPr lvl="0" algn="ctr"/>
            <a:r>
              <a:rPr lang="en-GB" sz="2600" dirty="0" smtClean="0"/>
              <a:t>Single </a:t>
            </a:r>
            <a:r>
              <a:rPr lang="en-GB" sz="2600" dirty="0"/>
              <a:t>application</a:t>
            </a:r>
            <a:endParaRPr lang="en-US" sz="2600" dirty="0"/>
          </a:p>
          <a:p>
            <a:pPr lvl="0" algn="ctr"/>
            <a:r>
              <a:rPr lang="en-GB" sz="2600" dirty="0"/>
              <a:t>Pain free</a:t>
            </a:r>
            <a:endParaRPr lang="en-US" sz="2600" dirty="0"/>
          </a:p>
          <a:p>
            <a:pPr algn="ctr"/>
            <a:endParaRPr lang="en-US" sz="20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34853"/>
            <a:ext cx="4041775" cy="3031331"/>
          </a:xfrm>
        </p:spPr>
      </p:pic>
    </p:spTree>
    <p:extLst>
      <p:ext uri="{BB962C8B-B14F-4D97-AF65-F5344CB8AC3E}">
        <p14:creationId xmlns:p14="http://schemas.microsoft.com/office/powerpoint/2010/main" val="210091829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7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15912549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Week Follow-up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895600"/>
            <a:ext cx="4381500" cy="3286125"/>
          </a:xfrm>
        </p:spPr>
      </p:pic>
      <p:sp>
        <p:nvSpPr>
          <p:cNvPr id="5" name="TextBox 4"/>
          <p:cNvSpPr txBox="1"/>
          <p:nvPr/>
        </p:nvSpPr>
        <p:spPr>
          <a:xfrm>
            <a:off x="914400" y="1752600"/>
            <a:ext cx="7315200" cy="369332"/>
          </a:xfrm>
          <a:prstGeom prst="rect">
            <a:avLst/>
          </a:prstGeom>
          <a:noFill/>
        </p:spPr>
        <p:txBody>
          <a:bodyPr wrap="square" rtlCol="0">
            <a:spAutoFit/>
          </a:bodyPr>
          <a:lstStyle/>
          <a:p>
            <a:pPr algn="ctr"/>
            <a:r>
              <a:rPr lang="en-US" b="1" dirty="0" smtClean="0"/>
              <a:t>Patient states remainder of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dressing fell off three weeks prior.</a:t>
            </a:r>
            <a:endParaRPr lang="en-US" b="1" dirty="0"/>
          </a:p>
        </p:txBody>
      </p:sp>
    </p:spTree>
    <p:extLst>
      <p:ext uri="{BB962C8B-B14F-4D97-AF65-F5344CB8AC3E}">
        <p14:creationId xmlns:p14="http://schemas.microsoft.com/office/powerpoint/2010/main" val="35810718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86 Y/O Female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09800" y="2667000"/>
            <a:ext cx="4673600" cy="3505200"/>
          </a:xfrm>
        </p:spPr>
      </p:pic>
      <p:sp>
        <p:nvSpPr>
          <p:cNvPr id="5" name="TextBox 4"/>
          <p:cNvSpPr txBox="1"/>
          <p:nvPr/>
        </p:nvSpPr>
        <p:spPr>
          <a:xfrm>
            <a:off x="914400" y="1219200"/>
            <a:ext cx="7315200" cy="1200329"/>
          </a:xfrm>
          <a:prstGeom prst="rect">
            <a:avLst/>
          </a:prstGeom>
          <a:noFill/>
        </p:spPr>
        <p:txBody>
          <a:bodyPr wrap="square" rtlCol="0">
            <a:spAutoFit/>
          </a:bodyPr>
          <a:lstStyle/>
          <a:p>
            <a:pPr algn="ctr"/>
            <a:r>
              <a:rPr lang="en-US" b="1" dirty="0" smtClean="0"/>
              <a:t>Non healing ischemic wound on left lower extremity for 4 months.</a:t>
            </a:r>
          </a:p>
          <a:p>
            <a:pPr algn="ctr"/>
            <a:r>
              <a:rPr lang="en-US" b="1" dirty="0" smtClean="0"/>
              <a:t>CAD, PVD, ABI .15</a:t>
            </a:r>
          </a:p>
          <a:p>
            <a:pPr algn="ctr"/>
            <a:r>
              <a:rPr lang="en-US" b="1" dirty="0" smtClean="0"/>
              <a:t>Cerebral Ischemia, multiple TIA’s</a:t>
            </a:r>
          </a:p>
          <a:p>
            <a:pPr algn="ctr"/>
            <a:r>
              <a:rPr lang="en-US" b="1" dirty="0" smtClean="0"/>
              <a:t>Extremely painful (10+) and debridement refused</a:t>
            </a:r>
            <a:endParaRPr lang="en-US" b="1" dirty="0"/>
          </a:p>
        </p:txBody>
      </p:sp>
    </p:spTree>
    <p:extLst>
      <p:ext uri="{BB962C8B-B14F-4D97-AF65-F5344CB8AC3E}">
        <p14:creationId xmlns:p14="http://schemas.microsoft.com/office/powerpoint/2010/main" val="9543226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2895600"/>
            <a:ext cx="4419600" cy="3314700"/>
          </a:xfrm>
        </p:spPr>
      </p:pic>
      <p:sp>
        <p:nvSpPr>
          <p:cNvPr id="5" name="TextBox 4"/>
          <p:cNvSpPr txBox="1"/>
          <p:nvPr/>
        </p:nvSpPr>
        <p:spPr>
          <a:xfrm>
            <a:off x="913356" y="1447800"/>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placed over wound.</a:t>
            </a:r>
          </a:p>
          <a:p>
            <a:pPr algn="ctr"/>
            <a:r>
              <a:rPr lang="en-US" b="1" dirty="0" smtClean="0"/>
              <a:t>Patient noted instant pain relief.</a:t>
            </a:r>
          </a:p>
          <a:p>
            <a:endParaRPr lang="en-US" dirty="0"/>
          </a:p>
        </p:txBody>
      </p:sp>
    </p:spTree>
    <p:extLst>
      <p:ext uri="{BB962C8B-B14F-4D97-AF65-F5344CB8AC3E}">
        <p14:creationId xmlns:p14="http://schemas.microsoft.com/office/powerpoint/2010/main" val="263520778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Week Follow-up</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9800" y="3429000"/>
            <a:ext cx="3556000" cy="2667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429000"/>
            <a:ext cx="3581400" cy="2686050"/>
          </a:xfrm>
          <a:prstGeom prst="rect">
            <a:avLst/>
          </a:prstGeom>
        </p:spPr>
      </p:pic>
      <p:sp>
        <p:nvSpPr>
          <p:cNvPr id="6" name="TextBox 5"/>
          <p:cNvSpPr txBox="1"/>
          <p:nvPr/>
        </p:nvSpPr>
        <p:spPr>
          <a:xfrm>
            <a:off x="913356" y="1757065"/>
            <a:ext cx="7315200" cy="923330"/>
          </a:xfrm>
          <a:prstGeom prst="rect">
            <a:avLst/>
          </a:prstGeom>
          <a:noFill/>
        </p:spPr>
        <p:txBody>
          <a:bodyPr wrap="square" rtlCol="0">
            <a:spAutoFit/>
          </a:bodyPr>
          <a:lstStyle/>
          <a:p>
            <a:pPr algn="ct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fell off and the wound healed.</a:t>
            </a:r>
          </a:p>
          <a:p>
            <a:pPr algn="ctr"/>
            <a:r>
              <a:rPr lang="en-US" b="1" dirty="0" smtClean="0"/>
              <a:t>Scab integrates into </a:t>
            </a:r>
            <a:r>
              <a:rPr lang="en-US" dirty="0">
                <a:cs typeface="Sakkal Majalla" pitchFamily="2" charset="-78"/>
              </a:rPr>
              <a:t>Derma</a:t>
            </a:r>
            <a:r>
              <a:rPr lang="en-US" i="1" dirty="0">
                <a:solidFill>
                  <a:srgbClr val="FF0000"/>
                </a:solidFill>
                <a:latin typeface="Times New Roman" pitchFamily="18" charset="0"/>
                <a:cs typeface="Times New Roman" pitchFamily="18" charset="0"/>
              </a:rPr>
              <a:t>f</a:t>
            </a:r>
            <a:r>
              <a:rPr lang="en-US" dirty="0">
                <a:solidFill>
                  <a:srgbClr val="FF0000"/>
                </a:solidFill>
                <a:cs typeface="Times New Roman" pitchFamily="18" charset="0"/>
              </a:rPr>
              <a:t>ill </a:t>
            </a:r>
            <a:r>
              <a:rPr lang="en-US" b="1" dirty="0" smtClean="0"/>
              <a:t>as the wound heals and falls off once healing is completed</a:t>
            </a:r>
            <a:r>
              <a:rPr lang="en-US" dirty="0" smtClean="0"/>
              <a:t>.</a:t>
            </a:r>
            <a:endParaRPr lang="en-US" dirty="0"/>
          </a:p>
        </p:txBody>
      </p:sp>
    </p:spTree>
    <p:extLst>
      <p:ext uri="{BB962C8B-B14F-4D97-AF65-F5344CB8AC3E}">
        <p14:creationId xmlns:p14="http://schemas.microsoft.com/office/powerpoint/2010/main" val="2061210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8600"/>
            <a:ext cx="8153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551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2/Day 6</a:t>
            </a:r>
            <a:endParaRPr lang="en-US" dirty="0"/>
          </a:p>
        </p:txBody>
      </p:sp>
      <p:sp>
        <p:nvSpPr>
          <p:cNvPr id="3" name="Text Placeholder 2"/>
          <p:cNvSpPr>
            <a:spLocks noGrp="1"/>
          </p:cNvSpPr>
          <p:nvPr>
            <p:ph type="body" idx="1"/>
          </p:nvPr>
        </p:nvSpPr>
        <p:spPr>
          <a:xfrm>
            <a:off x="457200" y="1295400"/>
            <a:ext cx="4040188" cy="1295400"/>
          </a:xfrm>
        </p:spPr>
        <p:txBody>
          <a:bodyPr>
            <a:normAutofit fontScale="47500" lnSpcReduction="20000"/>
          </a:bodyPr>
          <a:lstStyle/>
          <a:p>
            <a:pPr lvl="0" algn="ctr"/>
            <a:r>
              <a:rPr lang="en-US" sz="3200" dirty="0">
                <a:cs typeface="Sakkal Majalla" pitchFamily="2" charset="-78"/>
              </a:rPr>
              <a:t>Derma</a:t>
            </a:r>
            <a:r>
              <a:rPr lang="en-US" sz="3200" i="1" dirty="0">
                <a:solidFill>
                  <a:srgbClr val="FF0000"/>
                </a:solidFill>
                <a:latin typeface="Times New Roman" pitchFamily="18" charset="0"/>
                <a:cs typeface="Times New Roman" pitchFamily="18" charset="0"/>
              </a:rPr>
              <a:t>f</a:t>
            </a:r>
            <a:r>
              <a:rPr lang="en-US" sz="3200" dirty="0">
                <a:solidFill>
                  <a:srgbClr val="FF0000"/>
                </a:solidFill>
                <a:cs typeface="Times New Roman" pitchFamily="18" charset="0"/>
              </a:rPr>
              <a:t>ill </a:t>
            </a:r>
            <a:r>
              <a:rPr lang="en-GB" sz="3000" dirty="0" smtClean="0"/>
              <a:t>is </a:t>
            </a:r>
            <a:r>
              <a:rPr lang="en-GB" sz="3000" dirty="0"/>
              <a:t>sealed and it has also attached itself to the adjacent damaged tissue</a:t>
            </a:r>
            <a:endParaRPr lang="en-US" sz="3000" dirty="0"/>
          </a:p>
          <a:p>
            <a:pPr lvl="0" algn="ctr"/>
            <a:r>
              <a:rPr lang="en-GB" sz="3000" dirty="0"/>
              <a:t>At this point, showering was not </a:t>
            </a:r>
            <a:r>
              <a:rPr lang="en-GB" sz="3000" dirty="0" smtClean="0"/>
              <a:t>recommended, </a:t>
            </a:r>
            <a:r>
              <a:rPr lang="en-GB" sz="3000" dirty="0"/>
              <a:t>though patient did shower and dressing remained in place</a:t>
            </a:r>
            <a:endParaRPr lang="en-US" sz="3000" dirty="0"/>
          </a:p>
          <a:p>
            <a:pPr algn="ctr"/>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95561" y="2514600"/>
            <a:ext cx="2963466" cy="3733800"/>
          </a:xfrm>
        </p:spPr>
      </p:pic>
      <p:sp>
        <p:nvSpPr>
          <p:cNvPr id="5" name="Text Placeholder 4"/>
          <p:cNvSpPr>
            <a:spLocks noGrp="1"/>
          </p:cNvSpPr>
          <p:nvPr>
            <p:ph type="body" sz="quarter" idx="3"/>
          </p:nvPr>
        </p:nvSpPr>
        <p:spPr>
          <a:xfrm>
            <a:off x="4648200" y="1066800"/>
            <a:ext cx="4041775" cy="1524000"/>
          </a:xfrm>
        </p:spPr>
        <p:txBody>
          <a:bodyPr>
            <a:noAutofit/>
          </a:bodyPr>
          <a:lstStyle/>
          <a:p>
            <a:pPr lvl="0" algn="ctr">
              <a:spcBef>
                <a:spcPts val="0"/>
              </a:spcBef>
            </a:pPr>
            <a:r>
              <a:rPr lang="en-GB" sz="1700" dirty="0"/>
              <a:t>Wound healed </a:t>
            </a:r>
            <a:endParaRPr lang="en-US" sz="1700" dirty="0"/>
          </a:p>
          <a:p>
            <a:pPr lvl="0" algn="ctr">
              <a:spcBef>
                <a:spcPts val="0"/>
              </a:spcBef>
            </a:pPr>
            <a:r>
              <a:rPr lang="en-GB" sz="1700" dirty="0"/>
              <a:t>Dressing simply fell off when healed</a:t>
            </a:r>
            <a:endParaRPr lang="en-US" sz="1700" dirty="0"/>
          </a:p>
          <a:p>
            <a:pPr lvl="0" algn="ctr">
              <a:spcBef>
                <a:spcPts val="0"/>
              </a:spcBef>
            </a:pPr>
            <a:r>
              <a:rPr lang="en-GB" sz="1700" dirty="0"/>
              <a:t>Single application</a:t>
            </a:r>
            <a:endParaRPr lang="en-US" sz="1700" dirty="0"/>
          </a:p>
          <a:p>
            <a:pPr lvl="0" algn="ctr">
              <a:spcBef>
                <a:spcPts val="0"/>
              </a:spcBef>
            </a:pPr>
            <a:r>
              <a:rPr lang="en-GB" sz="1700" dirty="0"/>
              <a:t>Pain free</a:t>
            </a:r>
            <a:endParaRPr lang="en-US" sz="1700" dirty="0"/>
          </a:p>
          <a:p>
            <a:pPr algn="ctr">
              <a:spcBef>
                <a:spcPts val="0"/>
              </a:spcBef>
            </a:pPr>
            <a:endParaRPr lang="en-US" sz="1700" dirty="0"/>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184179" y="2514599"/>
            <a:ext cx="2963466" cy="3733801"/>
          </a:xfrm>
        </p:spPr>
      </p:pic>
    </p:spTree>
    <p:extLst>
      <p:ext uri="{BB962C8B-B14F-4D97-AF65-F5344CB8AC3E}">
        <p14:creationId xmlns:p14="http://schemas.microsoft.com/office/powerpoint/2010/main" val="6706829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3927</TotalTime>
  <Words>2325</Words>
  <Application>Microsoft Office PowerPoint</Application>
  <PresentationFormat>On-screen Show (4:3)</PresentationFormat>
  <Paragraphs>342</Paragraphs>
  <Slides>85</Slides>
  <Notes>1</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Office Theme</vt:lpstr>
      <vt:lpstr>Dermafill® by Paradigm Medical</vt:lpstr>
      <vt:lpstr>What is Dermafill and how does it work? </vt:lpstr>
      <vt:lpstr>The electron microscopy below demonstrates how microbial cellulose is nearly identical to the body’s own tissue. The spaghetti-like network of fibers found in our collagen is indistinguishable from the microbial cellulose found in Dermafill. It is for this reason that Dermafill exhibits its exclusive properties and works unlike any other dressing. Microbial cellulose creates a scaffold like the body’s own tissue which allows for the migration of healing cells across the entire bed of the wound. The unique structure also has a pore size equal to the skin assuring proper moisture content in the wound while allowing oxygen to penetrate the dressing at the same time as it protects the wound from bacteria.</vt:lpstr>
      <vt:lpstr>Dermafill Indications</vt:lpstr>
      <vt:lpstr>Dermafill Contraindications and Precautions</vt:lpstr>
      <vt:lpstr>Road Rash</vt:lpstr>
      <vt:lpstr>Dermafill Day 2</vt:lpstr>
      <vt:lpstr>Day 6</vt:lpstr>
      <vt:lpstr>Day 2/Day 6</vt:lpstr>
      <vt:lpstr>60 Y/O Female – Run Over By Jeep</vt:lpstr>
      <vt:lpstr>Day 1 Before Dermafill</vt:lpstr>
      <vt:lpstr>Day 1 Dermafill</vt:lpstr>
      <vt:lpstr>Day 2 Dermafill</vt:lpstr>
      <vt:lpstr>Day 4 Dermafill</vt:lpstr>
      <vt:lpstr>Day 14 Dermafill</vt:lpstr>
      <vt:lpstr>Dermafill 6 Month Follow-up</vt:lpstr>
      <vt:lpstr>72 Y/O Male – De-gloved Arm</vt:lpstr>
      <vt:lpstr>Day 3</vt:lpstr>
      <vt:lpstr>Day 8</vt:lpstr>
      <vt:lpstr>Day 21</vt:lpstr>
      <vt:lpstr>Day 28</vt:lpstr>
      <vt:lpstr>7 Week Follow-up</vt:lpstr>
      <vt:lpstr>34 Y/O Female – Grease Burn</vt:lpstr>
      <vt:lpstr>Day 2</vt:lpstr>
      <vt:lpstr>Day 2 Dermafill</vt:lpstr>
      <vt:lpstr>Day 6 Dermafill</vt:lpstr>
      <vt:lpstr>Day 27 Dermafill</vt:lpstr>
      <vt:lpstr>3 Months </vt:lpstr>
      <vt:lpstr>10 Months (Follow-up)</vt:lpstr>
      <vt:lpstr>44 Y/O Female – Water Moccasin Bite</vt:lpstr>
      <vt:lpstr>Day 1</vt:lpstr>
      <vt:lpstr>Day 3 Dermafill</vt:lpstr>
      <vt:lpstr>Day 32 Dermafill</vt:lpstr>
      <vt:lpstr>4 Month Follow-up</vt:lpstr>
      <vt:lpstr>81 Y/O Female</vt:lpstr>
      <vt:lpstr>Day 10 Dermafill</vt:lpstr>
      <vt:lpstr>Day 44</vt:lpstr>
      <vt:lpstr>5 Month Follow-up</vt:lpstr>
      <vt:lpstr>92 Y/O Female – Non-Healing Wound</vt:lpstr>
      <vt:lpstr>Day 1</vt:lpstr>
      <vt:lpstr>2 Hours</vt:lpstr>
      <vt:lpstr>16 Hours</vt:lpstr>
      <vt:lpstr>Day 2</vt:lpstr>
      <vt:lpstr>Day 10</vt:lpstr>
      <vt:lpstr>6 Month Follow-Up</vt:lpstr>
      <vt:lpstr>75 Y/O Female</vt:lpstr>
      <vt:lpstr>Day 14</vt:lpstr>
      <vt:lpstr>61 Y/O Male</vt:lpstr>
      <vt:lpstr>Day 15</vt:lpstr>
      <vt:lpstr>Day 21</vt:lpstr>
      <vt:lpstr>Day 8 Dermafill</vt:lpstr>
      <vt:lpstr>37 Y/O Female – 2nd Degree Burn</vt:lpstr>
      <vt:lpstr>Day 4</vt:lpstr>
      <vt:lpstr>3 Month Follow-up</vt:lpstr>
      <vt:lpstr>Miller</vt:lpstr>
      <vt:lpstr>Day 7</vt:lpstr>
      <vt:lpstr>2 Months</vt:lpstr>
      <vt:lpstr>Day 1 Re-Application</vt:lpstr>
      <vt:lpstr>Day 7 Re-Application</vt:lpstr>
      <vt:lpstr>2 Months Re-Application</vt:lpstr>
      <vt:lpstr>2 Leg Comparison </vt:lpstr>
      <vt:lpstr>7 Month Follow-up</vt:lpstr>
      <vt:lpstr>99 ½ Y/O Female</vt:lpstr>
      <vt:lpstr>Day 1</vt:lpstr>
      <vt:lpstr>Day 19</vt:lpstr>
      <vt:lpstr>Day 23</vt:lpstr>
      <vt:lpstr>82 Y/O Male – Car Accident</vt:lpstr>
      <vt:lpstr>Day 1</vt:lpstr>
      <vt:lpstr>Day 4</vt:lpstr>
      <vt:lpstr>Day 7</vt:lpstr>
      <vt:lpstr>Day 9</vt:lpstr>
      <vt:lpstr>Day 12</vt:lpstr>
      <vt:lpstr>4 Week Follow-up</vt:lpstr>
      <vt:lpstr>11 Week Follow-up</vt:lpstr>
      <vt:lpstr>20 Y/O Male – Finger Amputation</vt:lpstr>
      <vt:lpstr>Day 1</vt:lpstr>
      <vt:lpstr>Day 4</vt:lpstr>
      <vt:lpstr>56 Y/O Male</vt:lpstr>
      <vt:lpstr>Day 1 Dermafill</vt:lpstr>
      <vt:lpstr>Day 7 Dermafill</vt:lpstr>
      <vt:lpstr>11 Week Follow-up</vt:lpstr>
      <vt:lpstr>86 Y/O Female</vt:lpstr>
      <vt:lpstr>Day 1</vt:lpstr>
      <vt:lpstr>6 Week Follow-up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McDonald</dc:creator>
  <cp:lastModifiedBy>Steve</cp:lastModifiedBy>
  <cp:revision>72</cp:revision>
  <dcterms:created xsi:type="dcterms:W3CDTF">2013-07-03T20:13:27Z</dcterms:created>
  <dcterms:modified xsi:type="dcterms:W3CDTF">2014-05-14T22:13:15Z</dcterms:modified>
</cp:coreProperties>
</file>